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303" r:id="rId18"/>
    <p:sldId id="279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8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0868" y="680720"/>
            <a:ext cx="9376663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6F2FA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6F2FA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6F2FA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8300" y="2488692"/>
            <a:ext cx="5492496" cy="394563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354" y="461344"/>
            <a:ext cx="9888129" cy="11106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868" y="378968"/>
            <a:ext cx="9376663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6F2FA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3352" y="1757579"/>
            <a:ext cx="8855075" cy="1945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g"/><Relationship Id="rId18" Type="http://schemas.openxmlformats.org/officeDocument/2006/relationships/image" Target="../media/image50.pn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17" Type="http://schemas.openxmlformats.org/officeDocument/2006/relationships/image" Target="../media/image49.jp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Relationship Id="rId1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89.jpg"/><Relationship Id="rId7" Type="http://schemas.openxmlformats.org/officeDocument/2006/relationships/image" Target="../media/image93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57200"/>
            <a:ext cx="9892284" cy="68458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9488" y="929132"/>
            <a:ext cx="8598535" cy="737061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737485" marR="5080" indent="-2725420">
              <a:lnSpc>
                <a:spcPts val="5830"/>
              </a:lnSpc>
              <a:spcBef>
                <a:spcPts val="835"/>
              </a:spcBef>
            </a:pPr>
            <a:r>
              <a:rPr lang="en-US" sz="2400" dirty="0"/>
              <a:t>MEC135:BASICS OF MECHANICAL ENGINEERING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44342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Statics</a:t>
            </a:r>
            <a:r>
              <a:rPr spc="-5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Particles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9607" y="2040635"/>
            <a:ext cx="4320540" cy="48341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44342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Statics</a:t>
            </a:r>
            <a:r>
              <a:rPr spc="-5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Particles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840485"/>
            <a:ext cx="9077325" cy="420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881245" algn="l"/>
              </a:tabLst>
            </a:pPr>
            <a:r>
              <a:rPr sz="2800" spc="125" dirty="0">
                <a:solidFill>
                  <a:srgbClr val="BF9000"/>
                </a:solidFill>
                <a:latin typeface="Arial MT"/>
                <a:cs typeface="Arial MT"/>
              </a:rPr>
              <a:t>Particle:</a:t>
            </a:r>
            <a:r>
              <a:rPr sz="2800" spc="254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FF0000"/>
                </a:solidFill>
                <a:latin typeface="Arial MT"/>
                <a:cs typeface="Arial MT"/>
              </a:rPr>
              <a:t>Size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shape</a:t>
            </a:r>
            <a:r>
              <a:rPr sz="2800" spc="2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	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1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body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neglected,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but</a:t>
            </a:r>
            <a:r>
              <a:rPr sz="28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FF0000"/>
                </a:solidFill>
                <a:latin typeface="Arial MT"/>
                <a:cs typeface="Arial MT"/>
              </a:rPr>
              <a:t>mass.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800" spc="110" dirty="0">
                <a:solidFill>
                  <a:srgbClr val="BF9000"/>
                </a:solidFill>
                <a:latin typeface="Arial MT"/>
                <a:cs typeface="Arial MT"/>
              </a:rPr>
              <a:t>Forces</a:t>
            </a:r>
            <a:r>
              <a:rPr sz="2800" spc="-10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in</a:t>
            </a:r>
            <a:r>
              <a:rPr sz="2800" spc="-10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BF9000"/>
                </a:solidFill>
                <a:latin typeface="Arial MT"/>
                <a:cs typeface="Arial MT"/>
              </a:rPr>
              <a:t>a</a:t>
            </a:r>
            <a:r>
              <a:rPr sz="2800" spc="-10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plane</a:t>
            </a:r>
            <a:endParaRPr sz="2800">
              <a:latin typeface="Arial MT"/>
              <a:cs typeface="Arial MT"/>
            </a:endParaRPr>
          </a:p>
          <a:p>
            <a:pPr marL="12700" marR="60960">
              <a:lnSpc>
                <a:spcPct val="129600"/>
              </a:lnSpc>
              <a:spcBef>
                <a:spcPts val="15"/>
              </a:spcBef>
            </a:pPr>
            <a:r>
              <a:rPr sz="2800" spc="110" dirty="0">
                <a:solidFill>
                  <a:srgbClr val="BF9000"/>
                </a:solidFill>
                <a:latin typeface="Arial MT"/>
                <a:cs typeface="Arial MT"/>
              </a:rPr>
              <a:t>Resultant</a:t>
            </a:r>
            <a:r>
              <a:rPr sz="2800" spc="-7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of</a:t>
            </a:r>
            <a:r>
              <a:rPr sz="2800" spc="229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BF9000"/>
                </a:solidFill>
                <a:latin typeface="Arial MT"/>
                <a:cs typeface="Arial MT"/>
              </a:rPr>
              <a:t>several</a:t>
            </a:r>
            <a:r>
              <a:rPr sz="2800" spc="-5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80" dirty="0">
                <a:solidFill>
                  <a:srgbClr val="BF9000"/>
                </a:solidFill>
                <a:latin typeface="Arial MT"/>
                <a:cs typeface="Arial MT"/>
              </a:rPr>
              <a:t>concurrent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BF9000"/>
                </a:solidFill>
                <a:latin typeface="Arial MT"/>
                <a:cs typeface="Arial MT"/>
              </a:rPr>
              <a:t>forces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BF9000"/>
                </a:solidFill>
                <a:latin typeface="Arial MT"/>
                <a:cs typeface="Arial MT"/>
              </a:rPr>
              <a:t>(Polygon</a:t>
            </a:r>
            <a:r>
              <a:rPr sz="2800" spc="-7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BF9000"/>
                </a:solidFill>
                <a:latin typeface="Arial MT"/>
                <a:cs typeface="Arial MT"/>
              </a:rPr>
              <a:t>law) </a:t>
            </a:r>
            <a:r>
              <a:rPr sz="2800" spc="-76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BF9000"/>
                </a:solidFill>
                <a:latin typeface="Arial MT"/>
                <a:cs typeface="Arial MT"/>
              </a:rPr>
              <a:t>Resolution</a:t>
            </a:r>
            <a:r>
              <a:rPr sz="2800" spc="-7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of</a:t>
            </a:r>
            <a:r>
              <a:rPr sz="2800" spc="23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BF9000"/>
                </a:solidFill>
                <a:latin typeface="Arial MT"/>
                <a:cs typeface="Arial MT"/>
              </a:rPr>
              <a:t>a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BF9000"/>
                </a:solidFill>
                <a:latin typeface="Arial MT"/>
                <a:cs typeface="Arial MT"/>
              </a:rPr>
              <a:t>force</a:t>
            </a:r>
            <a:r>
              <a:rPr sz="2800" spc="-8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BF9000"/>
                </a:solidFill>
                <a:latin typeface="Arial MT"/>
                <a:cs typeface="Arial MT"/>
              </a:rPr>
              <a:t>into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BF9000"/>
                </a:solidFill>
                <a:latin typeface="Arial MT"/>
                <a:cs typeface="Arial MT"/>
              </a:rPr>
              <a:t>components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800" spc="135" dirty="0">
                <a:solidFill>
                  <a:srgbClr val="BF9000"/>
                </a:solidFill>
                <a:latin typeface="Arial MT"/>
                <a:cs typeface="Arial MT"/>
              </a:rPr>
              <a:t>Rectangular</a:t>
            </a:r>
            <a:r>
              <a:rPr sz="2800" spc="-6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BF9000"/>
                </a:solidFill>
                <a:latin typeface="Arial MT"/>
                <a:cs typeface="Arial MT"/>
              </a:rPr>
              <a:t>components</a:t>
            </a:r>
            <a:r>
              <a:rPr sz="2800" spc="-7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of</a:t>
            </a:r>
            <a:r>
              <a:rPr sz="2800" spc="23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BF9000"/>
                </a:solidFill>
                <a:latin typeface="Arial MT"/>
                <a:cs typeface="Arial MT"/>
              </a:rPr>
              <a:t>a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BF9000"/>
                </a:solidFill>
                <a:latin typeface="Arial MT"/>
                <a:cs typeface="Arial MT"/>
              </a:rPr>
              <a:t>force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BF9000"/>
                </a:solidFill>
                <a:latin typeface="Arial MT"/>
                <a:cs typeface="Arial MT"/>
              </a:rPr>
              <a:t>:</a:t>
            </a:r>
            <a:r>
              <a:rPr sz="2800" spc="-8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Unit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BF9000"/>
                </a:solidFill>
                <a:latin typeface="Arial MT"/>
                <a:cs typeface="Arial MT"/>
              </a:rPr>
              <a:t>vectors</a:t>
            </a:r>
            <a:endParaRPr sz="2800">
              <a:latin typeface="Arial MT"/>
              <a:cs typeface="Arial MT"/>
            </a:endParaRPr>
          </a:p>
          <a:p>
            <a:pPr marL="12700" marR="238125">
              <a:lnSpc>
                <a:spcPct val="129600"/>
              </a:lnSpc>
              <a:spcBef>
                <a:spcPts val="15"/>
              </a:spcBef>
            </a:pP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A</a:t>
            </a:r>
            <a:r>
              <a:rPr sz="2800" spc="190" dirty="0">
                <a:solidFill>
                  <a:srgbClr val="BF9000"/>
                </a:solidFill>
                <a:latin typeface="Arial MT"/>
                <a:cs typeface="Arial MT"/>
              </a:rPr>
              <a:t>dd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i</a:t>
            </a:r>
            <a:r>
              <a:rPr sz="2800" spc="200" dirty="0">
                <a:solidFill>
                  <a:srgbClr val="BF9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ion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o</a:t>
            </a:r>
            <a:r>
              <a:rPr sz="2800" spc="150" dirty="0">
                <a:solidFill>
                  <a:srgbClr val="BF9000"/>
                </a:solidFill>
                <a:latin typeface="Arial MT"/>
                <a:cs typeface="Arial MT"/>
              </a:rPr>
              <a:t>f</a:t>
            </a:r>
            <a:r>
              <a:rPr sz="2800" spc="24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BF9000"/>
                </a:solidFill>
                <a:latin typeface="Arial MT"/>
                <a:cs typeface="Arial MT"/>
              </a:rPr>
              <a:t>f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o</a:t>
            </a:r>
            <a:r>
              <a:rPr sz="2800" spc="215" dirty="0">
                <a:solidFill>
                  <a:srgbClr val="BF9000"/>
                </a:solidFill>
                <a:latin typeface="Arial MT"/>
                <a:cs typeface="Arial MT"/>
              </a:rPr>
              <a:t>r</a:t>
            </a:r>
            <a:r>
              <a:rPr sz="2800" spc="250" dirty="0">
                <a:solidFill>
                  <a:srgbClr val="BF9000"/>
                </a:solidFill>
                <a:latin typeface="Arial MT"/>
                <a:cs typeface="Arial MT"/>
              </a:rPr>
              <a:t>c</a:t>
            </a:r>
            <a:r>
              <a:rPr sz="2800" spc="90" dirty="0">
                <a:solidFill>
                  <a:srgbClr val="BF9000"/>
                </a:solidFill>
                <a:latin typeface="Arial MT"/>
                <a:cs typeface="Arial MT"/>
              </a:rPr>
              <a:t>e</a:t>
            </a:r>
            <a:r>
              <a:rPr sz="2800" spc="114" dirty="0">
                <a:solidFill>
                  <a:srgbClr val="BF9000"/>
                </a:solidFill>
                <a:latin typeface="Arial MT"/>
                <a:cs typeface="Arial MT"/>
              </a:rPr>
              <a:t>s</a:t>
            </a:r>
            <a:r>
              <a:rPr sz="2800" spc="-7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BF9000"/>
                </a:solidFill>
                <a:latin typeface="Arial MT"/>
                <a:cs typeface="Arial MT"/>
              </a:rPr>
              <a:t>b</a:t>
            </a:r>
            <a:r>
              <a:rPr sz="2800" spc="114" dirty="0">
                <a:solidFill>
                  <a:srgbClr val="BF9000"/>
                </a:solidFill>
                <a:latin typeface="Arial MT"/>
                <a:cs typeface="Arial MT"/>
              </a:rPr>
              <a:t>y</a:t>
            </a:r>
            <a:r>
              <a:rPr sz="2800" spc="-9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BF9000"/>
                </a:solidFill>
                <a:latin typeface="Arial MT"/>
                <a:cs typeface="Arial MT"/>
              </a:rPr>
              <a:t>s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u</a:t>
            </a:r>
            <a:r>
              <a:rPr sz="2800" spc="135" dirty="0">
                <a:solidFill>
                  <a:srgbClr val="BF9000"/>
                </a:solidFill>
                <a:latin typeface="Arial MT"/>
                <a:cs typeface="Arial MT"/>
              </a:rPr>
              <a:t>mm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in</a:t>
            </a:r>
            <a:r>
              <a:rPr sz="2800" spc="190" dirty="0">
                <a:solidFill>
                  <a:srgbClr val="BF9000"/>
                </a:solidFill>
                <a:latin typeface="Arial MT"/>
                <a:cs typeface="Arial MT"/>
              </a:rPr>
              <a:t>g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-180" dirty="0">
                <a:solidFill>
                  <a:srgbClr val="BF9000"/>
                </a:solidFill>
                <a:latin typeface="Arial MT"/>
                <a:cs typeface="Arial MT"/>
              </a:rPr>
              <a:t>X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BF9000"/>
                </a:solidFill>
                <a:latin typeface="Arial MT"/>
                <a:cs typeface="Arial MT"/>
              </a:rPr>
              <a:t>a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n</a:t>
            </a:r>
            <a:r>
              <a:rPr sz="2800" spc="190" dirty="0">
                <a:solidFill>
                  <a:srgbClr val="BF9000"/>
                </a:solidFill>
                <a:latin typeface="Arial MT"/>
                <a:cs typeface="Arial MT"/>
              </a:rPr>
              <a:t>d</a:t>
            </a:r>
            <a:r>
              <a:rPr sz="2800" spc="-7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-125" dirty="0">
                <a:solidFill>
                  <a:srgbClr val="BF9000"/>
                </a:solidFill>
                <a:latin typeface="Arial MT"/>
                <a:cs typeface="Arial MT"/>
              </a:rPr>
              <a:t>Y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250" dirty="0">
                <a:solidFill>
                  <a:srgbClr val="BF9000"/>
                </a:solidFill>
                <a:latin typeface="Arial MT"/>
                <a:cs typeface="Arial MT"/>
              </a:rPr>
              <a:t>c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o</a:t>
            </a:r>
            <a:r>
              <a:rPr sz="2800" spc="135" dirty="0">
                <a:solidFill>
                  <a:srgbClr val="BF9000"/>
                </a:solidFill>
                <a:latin typeface="Arial MT"/>
                <a:cs typeface="Arial MT"/>
              </a:rPr>
              <a:t>m</a:t>
            </a:r>
            <a:r>
              <a:rPr sz="2800" spc="190" dirty="0">
                <a:solidFill>
                  <a:srgbClr val="BF9000"/>
                </a:solidFill>
                <a:latin typeface="Arial MT"/>
                <a:cs typeface="Arial MT"/>
              </a:rPr>
              <a:t>p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on</a:t>
            </a:r>
            <a:r>
              <a:rPr sz="2800" spc="90" dirty="0">
                <a:solidFill>
                  <a:srgbClr val="BF9000"/>
                </a:solidFill>
                <a:latin typeface="Arial MT"/>
                <a:cs typeface="Arial MT"/>
              </a:rPr>
              <a:t>e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n</a:t>
            </a:r>
            <a:r>
              <a:rPr sz="2800" spc="200" dirty="0">
                <a:solidFill>
                  <a:srgbClr val="BF9000"/>
                </a:solidFill>
                <a:latin typeface="Arial MT"/>
                <a:cs typeface="Arial MT"/>
              </a:rPr>
              <a:t>t</a:t>
            </a:r>
            <a:r>
              <a:rPr sz="2800" spc="80" dirty="0">
                <a:solidFill>
                  <a:srgbClr val="BF9000"/>
                </a:solidFill>
                <a:latin typeface="Arial MT"/>
                <a:cs typeface="Arial MT"/>
              </a:rPr>
              <a:t>s  </a:t>
            </a: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Equilibrium</a:t>
            </a:r>
            <a:r>
              <a:rPr sz="2800" spc="-6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of</a:t>
            </a:r>
            <a:r>
              <a:rPr sz="2800" spc="23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BF9000"/>
                </a:solidFill>
                <a:latin typeface="Arial MT"/>
                <a:cs typeface="Arial MT"/>
              </a:rPr>
              <a:t>a</a:t>
            </a:r>
            <a:r>
              <a:rPr sz="28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Particle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4067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Forces</a:t>
            </a:r>
            <a:r>
              <a:rPr spc="-35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5" dirty="0"/>
              <a:t>plane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74039"/>
            <a:ext cx="9079865" cy="318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  <a:tabLst>
                <a:tab pos="397510" algn="l"/>
                <a:tab pos="1379220" algn="l"/>
                <a:tab pos="3270250" algn="l"/>
                <a:tab pos="3931285" algn="l"/>
                <a:tab pos="5080635" algn="l"/>
                <a:tab pos="5574030" algn="l"/>
                <a:tab pos="6319520" algn="l"/>
                <a:tab pos="7261225" algn="l"/>
                <a:tab pos="7808595" algn="l"/>
              </a:tabLst>
            </a:pPr>
            <a:r>
              <a:rPr sz="2600" spc="135" dirty="0">
                <a:solidFill>
                  <a:srgbClr val="FF0000"/>
                </a:solidFill>
                <a:latin typeface="Arial MT"/>
                <a:cs typeface="Arial MT"/>
              </a:rPr>
              <a:t>A	</a:t>
            </a:r>
            <a:r>
              <a:rPr sz="2600" spc="10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600" spc="19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600" spc="245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6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6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600" spc="220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600" spc="6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600" spc="180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2600" spc="204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6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600" spc="11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6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600" spc="18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600" spc="11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6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600" spc="19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6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6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6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600" spc="245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600" spc="204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600" spc="125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600" spc="125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6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600" spc="14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6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600" spc="135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6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6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600" spc="180" dirty="0">
                <a:solidFill>
                  <a:srgbClr val="FF0000"/>
                </a:solidFill>
                <a:latin typeface="Arial MT"/>
                <a:cs typeface="Arial MT"/>
              </a:rPr>
              <a:t>b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600" spc="180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r>
              <a:rPr sz="2600" spc="110" dirty="0">
                <a:solidFill>
                  <a:srgbClr val="FF0000"/>
                </a:solidFill>
                <a:latin typeface="Arial MT"/>
                <a:cs typeface="Arial MT"/>
              </a:rPr>
              <a:t>y</a:t>
            </a:r>
            <a:r>
              <a:rPr sz="26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600" spc="125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6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6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no</a:t>
            </a:r>
            <a:r>
              <a:rPr sz="2600" spc="19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600" spc="135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600" spc="114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600" spc="240" dirty="0">
                <a:solidFill>
                  <a:srgbClr val="FF0000"/>
                </a:solidFill>
                <a:latin typeface="Arial MT"/>
                <a:cs typeface="Arial MT"/>
              </a:rPr>
              <a:t>r  </a:t>
            </a:r>
            <a:r>
              <a:rPr sz="2600" spc="13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6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14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6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25" dirty="0">
                <a:solidFill>
                  <a:srgbClr val="FF0000"/>
                </a:solidFill>
                <a:latin typeface="Arial MT"/>
                <a:cs typeface="Arial MT"/>
              </a:rPr>
              <a:t>generally</a:t>
            </a:r>
            <a:r>
              <a:rPr sz="26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50" dirty="0">
                <a:solidFill>
                  <a:srgbClr val="FF0000"/>
                </a:solidFill>
                <a:latin typeface="Arial MT"/>
                <a:cs typeface="Arial MT"/>
              </a:rPr>
              <a:t>characterized</a:t>
            </a:r>
            <a:r>
              <a:rPr sz="26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25" dirty="0">
                <a:solidFill>
                  <a:srgbClr val="FF0000"/>
                </a:solidFill>
                <a:latin typeface="Arial MT"/>
                <a:cs typeface="Arial MT"/>
              </a:rPr>
              <a:t>by</a:t>
            </a:r>
            <a:endParaRPr sz="26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2240"/>
              </a:spcBef>
              <a:buChar char="•"/>
              <a:tabLst>
                <a:tab pos="469265" algn="l"/>
                <a:tab pos="469900" algn="l"/>
              </a:tabLst>
            </a:pPr>
            <a:r>
              <a:rPr sz="2600" spc="145" dirty="0">
                <a:solidFill>
                  <a:srgbClr val="BF9000"/>
                </a:solidFill>
                <a:latin typeface="Arial MT"/>
                <a:cs typeface="Arial MT"/>
              </a:rPr>
              <a:t>its</a:t>
            </a:r>
            <a:r>
              <a:rPr sz="2600" spc="-10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50" dirty="0">
                <a:solidFill>
                  <a:srgbClr val="BF9000"/>
                </a:solidFill>
                <a:latin typeface="Arial MT"/>
                <a:cs typeface="Arial MT"/>
              </a:rPr>
              <a:t>point</a:t>
            </a:r>
            <a:r>
              <a:rPr sz="2600" spc="-9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BF9000"/>
                </a:solidFill>
                <a:latin typeface="Arial MT"/>
                <a:cs typeface="Arial MT"/>
              </a:rPr>
              <a:t>of</a:t>
            </a:r>
            <a:r>
              <a:rPr sz="2600" spc="19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35" dirty="0">
                <a:solidFill>
                  <a:srgbClr val="BF9000"/>
                </a:solidFill>
                <a:latin typeface="Arial MT"/>
                <a:cs typeface="Arial MT"/>
              </a:rPr>
              <a:t>application,</a:t>
            </a:r>
            <a:endParaRPr sz="26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2260"/>
              </a:spcBef>
              <a:buChar char="•"/>
              <a:tabLst>
                <a:tab pos="469265" algn="l"/>
                <a:tab pos="469900" algn="l"/>
              </a:tabLst>
            </a:pPr>
            <a:r>
              <a:rPr sz="2600" spc="145" dirty="0">
                <a:solidFill>
                  <a:srgbClr val="BF9000"/>
                </a:solidFill>
                <a:latin typeface="Arial MT"/>
                <a:cs typeface="Arial MT"/>
              </a:rPr>
              <a:t>its</a:t>
            </a:r>
            <a:r>
              <a:rPr sz="2600" spc="-10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20" dirty="0">
                <a:solidFill>
                  <a:srgbClr val="BF9000"/>
                </a:solidFill>
                <a:latin typeface="Arial MT"/>
                <a:cs typeface="Arial MT"/>
              </a:rPr>
              <a:t>magnitude,</a:t>
            </a:r>
            <a:r>
              <a:rPr sz="2600" spc="-10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BF9000"/>
                </a:solidFill>
                <a:latin typeface="Arial MT"/>
                <a:cs typeface="Arial MT"/>
              </a:rPr>
              <a:t>and</a:t>
            </a:r>
            <a:endParaRPr sz="260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2240"/>
              </a:spcBef>
              <a:buChar char="•"/>
              <a:tabLst>
                <a:tab pos="469265" algn="l"/>
                <a:tab pos="469900" algn="l"/>
              </a:tabLst>
            </a:pPr>
            <a:r>
              <a:rPr sz="2600" spc="145" dirty="0">
                <a:solidFill>
                  <a:srgbClr val="BF9000"/>
                </a:solidFill>
                <a:latin typeface="Arial MT"/>
                <a:cs typeface="Arial MT"/>
              </a:rPr>
              <a:t>its</a:t>
            </a:r>
            <a:r>
              <a:rPr sz="2600" spc="-12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60" dirty="0">
                <a:solidFill>
                  <a:srgbClr val="BF9000"/>
                </a:solidFill>
                <a:latin typeface="Arial MT"/>
                <a:cs typeface="Arial MT"/>
              </a:rPr>
              <a:t>direction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89889" y="5895852"/>
            <a:ext cx="26943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97610" algn="l"/>
                <a:tab pos="2284730" algn="l"/>
              </a:tabLst>
            </a:pPr>
            <a:r>
              <a:rPr sz="2600" spc="229" dirty="0">
                <a:solidFill>
                  <a:srgbClr val="843B0B"/>
                </a:solidFill>
                <a:latin typeface="Arial MT"/>
                <a:cs typeface="Arial MT"/>
              </a:rPr>
              <a:t>w</a:t>
            </a:r>
            <a:r>
              <a:rPr sz="2600" spc="120" dirty="0">
                <a:solidFill>
                  <a:srgbClr val="843B0B"/>
                </a:solidFill>
                <a:latin typeface="Arial MT"/>
                <a:cs typeface="Arial MT"/>
              </a:rPr>
              <a:t>h</a:t>
            </a:r>
            <a:r>
              <a:rPr sz="2600" spc="125" dirty="0">
                <a:solidFill>
                  <a:srgbClr val="843B0B"/>
                </a:solidFill>
                <a:latin typeface="Arial MT"/>
                <a:cs typeface="Arial MT"/>
              </a:rPr>
              <a:t>i</a:t>
            </a:r>
            <a:r>
              <a:rPr sz="2600" spc="185" dirty="0">
                <a:solidFill>
                  <a:srgbClr val="843B0B"/>
                </a:solidFill>
                <a:latin typeface="Arial MT"/>
                <a:cs typeface="Arial MT"/>
              </a:rPr>
              <a:t>c</a:t>
            </a:r>
            <a:r>
              <a:rPr sz="2600" spc="125" dirty="0">
                <a:solidFill>
                  <a:srgbClr val="843B0B"/>
                </a:solidFill>
                <a:latin typeface="Arial MT"/>
                <a:cs typeface="Arial MT"/>
              </a:rPr>
              <a:t>h</a:t>
            </a:r>
            <a:r>
              <a:rPr sz="2600" dirty="0">
                <a:solidFill>
                  <a:srgbClr val="843B0B"/>
                </a:solidFill>
                <a:latin typeface="Arial MT"/>
                <a:cs typeface="Arial MT"/>
              </a:rPr>
              <a:t>	</a:t>
            </a:r>
            <a:r>
              <a:rPr sz="2600" spc="180" dirty="0">
                <a:solidFill>
                  <a:srgbClr val="843B0B"/>
                </a:solidFill>
                <a:latin typeface="Arial MT"/>
                <a:cs typeface="Arial MT"/>
              </a:rPr>
              <a:t>g</a:t>
            </a:r>
            <a:r>
              <a:rPr sz="2600" spc="125" dirty="0">
                <a:solidFill>
                  <a:srgbClr val="843B0B"/>
                </a:solidFill>
                <a:latin typeface="Arial MT"/>
                <a:cs typeface="Arial MT"/>
              </a:rPr>
              <a:t>i</a:t>
            </a:r>
            <a:r>
              <a:rPr sz="2600" spc="75" dirty="0">
                <a:solidFill>
                  <a:srgbClr val="843B0B"/>
                </a:solidFill>
                <a:latin typeface="Arial MT"/>
                <a:cs typeface="Arial MT"/>
              </a:rPr>
              <a:t>v</a:t>
            </a:r>
            <a:r>
              <a:rPr sz="2600" spc="85" dirty="0">
                <a:solidFill>
                  <a:srgbClr val="843B0B"/>
                </a:solidFill>
                <a:latin typeface="Arial MT"/>
                <a:cs typeface="Arial MT"/>
              </a:rPr>
              <a:t>e</a:t>
            </a:r>
            <a:r>
              <a:rPr sz="2600" spc="110" dirty="0">
                <a:solidFill>
                  <a:srgbClr val="843B0B"/>
                </a:solidFill>
                <a:latin typeface="Arial MT"/>
                <a:cs typeface="Arial MT"/>
              </a:rPr>
              <a:t>s</a:t>
            </a:r>
            <a:r>
              <a:rPr sz="2600" dirty="0">
                <a:solidFill>
                  <a:srgbClr val="843B0B"/>
                </a:solidFill>
                <a:latin typeface="Arial MT"/>
                <a:cs typeface="Arial MT"/>
              </a:rPr>
              <a:t>	</a:t>
            </a:r>
            <a:r>
              <a:rPr sz="2600" spc="100" dirty="0">
                <a:solidFill>
                  <a:srgbClr val="843B0B"/>
                </a:solidFill>
                <a:latin typeface="Arial MT"/>
                <a:cs typeface="Arial MT"/>
              </a:rPr>
              <a:t>a</a:t>
            </a:r>
            <a:r>
              <a:rPr sz="2600" spc="125" dirty="0">
                <a:solidFill>
                  <a:srgbClr val="843B0B"/>
                </a:solidFill>
                <a:latin typeface="Arial MT"/>
                <a:cs typeface="Arial MT"/>
              </a:rPr>
              <a:t>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252" y="5213100"/>
            <a:ext cx="6467475" cy="16598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sz="2600" spc="125" dirty="0">
                <a:solidFill>
                  <a:srgbClr val="FF0000"/>
                </a:solidFill>
                <a:latin typeface="Arial MT"/>
                <a:cs typeface="Arial MT"/>
              </a:rPr>
              <a:t>Unit:</a:t>
            </a:r>
            <a:r>
              <a:rPr sz="2600" spc="-11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40" dirty="0">
                <a:solidFill>
                  <a:srgbClr val="001F5F"/>
                </a:solidFill>
                <a:latin typeface="Arial MT"/>
                <a:cs typeface="Arial MT"/>
              </a:rPr>
              <a:t>Newton</a:t>
            </a:r>
            <a:r>
              <a:rPr sz="2600" spc="-8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2600" spc="70" dirty="0">
                <a:solidFill>
                  <a:srgbClr val="001F5F"/>
                </a:solidFill>
                <a:latin typeface="Arial MT"/>
                <a:cs typeface="Arial MT"/>
              </a:rPr>
              <a:t>(N)</a:t>
            </a:r>
            <a:endParaRPr sz="2600">
              <a:latin typeface="Arial MT"/>
              <a:cs typeface="Arial MT"/>
            </a:endParaRPr>
          </a:p>
          <a:p>
            <a:pPr marL="50800" marR="43180" indent="81915">
              <a:lnSpc>
                <a:spcPct val="140000"/>
              </a:lnSpc>
              <a:spcBef>
                <a:spcPts val="1005"/>
              </a:spcBef>
              <a:tabLst>
                <a:tab pos="568325" algn="l"/>
                <a:tab pos="2037714" algn="l"/>
                <a:tab pos="2546350" algn="l"/>
                <a:tab pos="3994150" algn="l"/>
                <a:tab pos="4610100" algn="l"/>
                <a:tab pos="5362575" algn="l"/>
              </a:tabLst>
            </a:pPr>
            <a:r>
              <a:rPr sz="2600" spc="100" dirty="0">
                <a:solidFill>
                  <a:srgbClr val="843B0B"/>
                </a:solidFill>
                <a:latin typeface="Arial MT"/>
                <a:cs typeface="Arial MT"/>
              </a:rPr>
              <a:t>1	</a:t>
            </a:r>
            <a:r>
              <a:rPr sz="2600" spc="140" dirty="0">
                <a:solidFill>
                  <a:srgbClr val="843B0B"/>
                </a:solidFill>
                <a:latin typeface="Arial MT"/>
                <a:cs typeface="Arial MT"/>
              </a:rPr>
              <a:t>Newton	</a:t>
            </a:r>
            <a:r>
              <a:rPr sz="2600" spc="114" dirty="0">
                <a:solidFill>
                  <a:srgbClr val="843B0B"/>
                </a:solidFill>
                <a:latin typeface="Arial MT"/>
                <a:cs typeface="Arial MT"/>
              </a:rPr>
              <a:t>is	</a:t>
            </a:r>
            <a:r>
              <a:rPr sz="2600" spc="135" dirty="0">
                <a:solidFill>
                  <a:srgbClr val="843B0B"/>
                </a:solidFill>
                <a:latin typeface="Arial MT"/>
                <a:cs typeface="Arial MT"/>
              </a:rPr>
              <a:t>defined	</a:t>
            </a:r>
            <a:r>
              <a:rPr sz="2600" spc="105" dirty="0">
                <a:solidFill>
                  <a:srgbClr val="843B0B"/>
                </a:solidFill>
                <a:latin typeface="Arial MT"/>
                <a:cs typeface="Arial MT"/>
              </a:rPr>
              <a:t>as	</a:t>
            </a:r>
            <a:r>
              <a:rPr sz="2600" spc="140" dirty="0">
                <a:solidFill>
                  <a:srgbClr val="843B0B"/>
                </a:solidFill>
                <a:latin typeface="Arial MT"/>
                <a:cs typeface="Arial MT"/>
              </a:rPr>
              <a:t>the	</a:t>
            </a:r>
            <a:r>
              <a:rPr sz="2600" spc="155" dirty="0">
                <a:solidFill>
                  <a:srgbClr val="843B0B"/>
                </a:solidFill>
                <a:latin typeface="Arial MT"/>
                <a:cs typeface="Arial MT"/>
              </a:rPr>
              <a:t>force </a:t>
            </a:r>
            <a:r>
              <a:rPr sz="2600" spc="160" dirty="0">
                <a:solidFill>
                  <a:srgbClr val="843B0B"/>
                </a:solidFill>
                <a:latin typeface="Arial MT"/>
                <a:cs typeface="Arial MT"/>
              </a:rPr>
              <a:t> </a:t>
            </a:r>
            <a:r>
              <a:rPr sz="2600" spc="145" dirty="0">
                <a:solidFill>
                  <a:srgbClr val="843B0B"/>
                </a:solidFill>
                <a:latin typeface="Arial MT"/>
                <a:cs typeface="Arial MT"/>
              </a:rPr>
              <a:t>acceleration</a:t>
            </a:r>
            <a:r>
              <a:rPr sz="2600" spc="-95" dirty="0">
                <a:solidFill>
                  <a:srgbClr val="843B0B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843B0B"/>
                </a:solidFill>
                <a:latin typeface="Arial MT"/>
                <a:cs typeface="Arial MT"/>
              </a:rPr>
              <a:t>of</a:t>
            </a:r>
            <a:r>
              <a:rPr sz="2600" spc="210" dirty="0">
                <a:solidFill>
                  <a:srgbClr val="843B0B"/>
                </a:solidFill>
                <a:latin typeface="Arial MT"/>
                <a:cs typeface="Arial MT"/>
              </a:rPr>
              <a:t> </a:t>
            </a:r>
            <a:r>
              <a:rPr sz="2600" spc="100" dirty="0">
                <a:solidFill>
                  <a:srgbClr val="843B0B"/>
                </a:solidFill>
                <a:latin typeface="Arial MT"/>
                <a:cs typeface="Arial MT"/>
              </a:rPr>
              <a:t>1</a:t>
            </a:r>
            <a:r>
              <a:rPr sz="2600" spc="-80" dirty="0">
                <a:solidFill>
                  <a:srgbClr val="843B0B"/>
                </a:solidFill>
                <a:latin typeface="Arial MT"/>
                <a:cs typeface="Arial MT"/>
              </a:rPr>
              <a:t> </a:t>
            </a:r>
            <a:r>
              <a:rPr sz="2600" spc="110" dirty="0">
                <a:solidFill>
                  <a:srgbClr val="843B0B"/>
                </a:solidFill>
                <a:latin typeface="Arial MT"/>
                <a:cs typeface="Arial MT"/>
              </a:rPr>
              <a:t>m/s</a:t>
            </a:r>
            <a:r>
              <a:rPr sz="2550" b="1" spc="165" baseline="26143" dirty="0">
                <a:solidFill>
                  <a:srgbClr val="843B0B"/>
                </a:solidFill>
                <a:latin typeface="Times New Roman"/>
                <a:cs typeface="Times New Roman"/>
              </a:rPr>
              <a:t>2</a:t>
            </a:r>
            <a:r>
              <a:rPr sz="2550" b="1" spc="315" baseline="26143" dirty="0">
                <a:solidFill>
                  <a:srgbClr val="843B0B"/>
                </a:solidFill>
                <a:latin typeface="Times New Roman"/>
                <a:cs typeface="Times New Roman"/>
              </a:rPr>
              <a:t> </a:t>
            </a:r>
            <a:r>
              <a:rPr sz="2600" spc="160" dirty="0">
                <a:solidFill>
                  <a:srgbClr val="843B0B"/>
                </a:solidFill>
                <a:latin typeface="Arial MT"/>
                <a:cs typeface="Arial MT"/>
              </a:rPr>
              <a:t>to</a:t>
            </a:r>
            <a:r>
              <a:rPr sz="2600" spc="-85" dirty="0">
                <a:solidFill>
                  <a:srgbClr val="843B0B"/>
                </a:solidFill>
                <a:latin typeface="Arial MT"/>
                <a:cs typeface="Arial MT"/>
              </a:rPr>
              <a:t> </a:t>
            </a:r>
            <a:r>
              <a:rPr sz="2600" spc="100" dirty="0">
                <a:solidFill>
                  <a:srgbClr val="843B0B"/>
                </a:solidFill>
                <a:latin typeface="Arial MT"/>
                <a:cs typeface="Arial MT"/>
              </a:rPr>
              <a:t>a</a:t>
            </a:r>
            <a:r>
              <a:rPr sz="2600" spc="-70" dirty="0">
                <a:solidFill>
                  <a:srgbClr val="843B0B"/>
                </a:solidFill>
                <a:latin typeface="Arial MT"/>
                <a:cs typeface="Arial MT"/>
              </a:rPr>
              <a:t> </a:t>
            </a:r>
            <a:r>
              <a:rPr sz="2600" spc="114" dirty="0">
                <a:solidFill>
                  <a:srgbClr val="843B0B"/>
                </a:solidFill>
                <a:latin typeface="Arial MT"/>
                <a:cs typeface="Arial MT"/>
              </a:rPr>
              <a:t>mass</a:t>
            </a:r>
            <a:r>
              <a:rPr sz="2600" spc="-90" dirty="0">
                <a:solidFill>
                  <a:srgbClr val="843B0B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843B0B"/>
                </a:solidFill>
                <a:latin typeface="Arial MT"/>
                <a:cs typeface="Arial MT"/>
              </a:rPr>
              <a:t>of</a:t>
            </a:r>
            <a:r>
              <a:rPr sz="2600" spc="204" dirty="0">
                <a:solidFill>
                  <a:srgbClr val="843B0B"/>
                </a:solidFill>
                <a:latin typeface="Arial MT"/>
                <a:cs typeface="Arial MT"/>
              </a:rPr>
              <a:t> </a:t>
            </a:r>
            <a:r>
              <a:rPr sz="2600" spc="100" dirty="0">
                <a:solidFill>
                  <a:srgbClr val="843B0B"/>
                </a:solidFill>
                <a:latin typeface="Arial MT"/>
                <a:cs typeface="Arial MT"/>
              </a:rPr>
              <a:t>1</a:t>
            </a:r>
            <a:r>
              <a:rPr sz="2600" spc="-70" dirty="0">
                <a:solidFill>
                  <a:srgbClr val="843B0B"/>
                </a:solidFill>
                <a:latin typeface="Arial MT"/>
                <a:cs typeface="Arial MT"/>
              </a:rPr>
              <a:t> </a:t>
            </a:r>
            <a:r>
              <a:rPr sz="2600" spc="85" dirty="0">
                <a:solidFill>
                  <a:srgbClr val="843B0B"/>
                </a:solidFill>
                <a:latin typeface="Arial MT"/>
                <a:cs typeface="Arial MT"/>
              </a:rPr>
              <a:t>kg.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300" y="2488692"/>
            <a:ext cx="7059168" cy="45445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54" y="461344"/>
            <a:ext cx="9888129" cy="1110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15995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</a:t>
            </a:r>
            <a:r>
              <a:rPr spc="5" dirty="0"/>
              <a:t>o</a:t>
            </a:r>
            <a:r>
              <a:rPr spc="-85" dirty="0"/>
              <a:t>r</a:t>
            </a:r>
            <a:r>
              <a:rPr dirty="0"/>
              <a:t>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3174" y="1840485"/>
            <a:ext cx="9081135" cy="3820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95"/>
              </a:spcBef>
            </a:pP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Concentrated </a:t>
            </a:r>
            <a:r>
              <a:rPr sz="2800" spc="165" dirty="0">
                <a:solidFill>
                  <a:srgbClr val="BF9000"/>
                </a:solidFill>
                <a:latin typeface="Arial MT"/>
                <a:cs typeface="Arial MT"/>
              </a:rPr>
              <a:t>force </a:t>
            </a:r>
            <a:r>
              <a:rPr sz="2800" spc="210" dirty="0">
                <a:solidFill>
                  <a:srgbClr val="BF9000"/>
                </a:solidFill>
                <a:latin typeface="Arial MT"/>
                <a:cs typeface="Arial MT"/>
              </a:rPr>
              <a:t>or </a:t>
            </a:r>
            <a:r>
              <a:rPr sz="2800" spc="100" dirty="0">
                <a:solidFill>
                  <a:srgbClr val="BF9000"/>
                </a:solidFill>
                <a:latin typeface="Arial MT"/>
                <a:cs typeface="Arial MT"/>
              </a:rPr>
              <a:t>a </a:t>
            </a:r>
            <a:r>
              <a:rPr sz="2800" spc="155" dirty="0">
                <a:solidFill>
                  <a:srgbClr val="BF9000"/>
                </a:solidFill>
                <a:latin typeface="Arial MT"/>
                <a:cs typeface="Arial MT"/>
              </a:rPr>
              <a:t>point </a:t>
            </a:r>
            <a:r>
              <a:rPr sz="2800" spc="150" dirty="0">
                <a:solidFill>
                  <a:srgbClr val="BF9000"/>
                </a:solidFill>
                <a:latin typeface="Arial MT"/>
                <a:cs typeface="Arial MT"/>
              </a:rPr>
              <a:t>force: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it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force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acting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28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very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small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area.</a:t>
            </a:r>
            <a:endParaRPr sz="28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994"/>
              </a:spcBef>
            </a:pPr>
            <a:r>
              <a:rPr sz="2800" spc="150" dirty="0">
                <a:solidFill>
                  <a:srgbClr val="BF9000"/>
                </a:solidFill>
                <a:latin typeface="Arial MT"/>
                <a:cs typeface="Arial MT"/>
              </a:rPr>
              <a:t>Distributed </a:t>
            </a:r>
            <a:r>
              <a:rPr sz="2800" spc="155" dirty="0">
                <a:solidFill>
                  <a:srgbClr val="BF9000"/>
                </a:solidFill>
                <a:latin typeface="Arial MT"/>
                <a:cs typeface="Arial MT"/>
              </a:rPr>
              <a:t>force: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force distributed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over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length 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or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an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area</a:t>
            </a:r>
            <a:r>
              <a:rPr sz="28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volume.</a:t>
            </a:r>
            <a:endParaRPr sz="2800">
              <a:latin typeface="Arial MT"/>
              <a:cs typeface="Arial MT"/>
            </a:endParaRPr>
          </a:p>
          <a:p>
            <a:pPr marL="12700" marR="5715" indent="88265" algn="just">
              <a:lnSpc>
                <a:spcPct val="100000"/>
              </a:lnSpc>
              <a:spcBef>
                <a:spcPts val="1010"/>
              </a:spcBef>
            </a:pPr>
            <a:r>
              <a:rPr sz="2800" spc="120" dirty="0">
                <a:solidFill>
                  <a:srgbClr val="BF9000"/>
                </a:solidFill>
                <a:latin typeface="Arial MT"/>
                <a:cs typeface="Arial MT"/>
              </a:rPr>
              <a:t>Line </a:t>
            </a: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of </a:t>
            </a:r>
            <a:r>
              <a:rPr sz="2800" spc="155" dirty="0">
                <a:solidFill>
                  <a:srgbClr val="BF9000"/>
                </a:solidFill>
                <a:latin typeface="Arial MT"/>
                <a:cs typeface="Arial MT"/>
              </a:rPr>
              <a:t>action </a:t>
            </a: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of </a:t>
            </a:r>
            <a:r>
              <a:rPr sz="2800" spc="150" dirty="0">
                <a:solidFill>
                  <a:srgbClr val="BF9000"/>
                </a:solidFill>
                <a:latin typeface="Arial MT"/>
                <a:cs typeface="Arial MT"/>
              </a:rPr>
              <a:t>force: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Direction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along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straight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line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through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its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point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application,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in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which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force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tends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move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body</a:t>
            </a:r>
            <a:r>
              <a:rPr sz="2800" spc="-1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which</a:t>
            </a:r>
            <a:r>
              <a:rPr sz="28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it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applied.</a:t>
            </a:r>
            <a:endParaRPr sz="28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994"/>
              </a:spcBef>
            </a:pPr>
            <a:r>
              <a:rPr sz="2800" spc="135" dirty="0">
                <a:solidFill>
                  <a:srgbClr val="BF9000"/>
                </a:solidFill>
                <a:latin typeface="Arial MT"/>
                <a:cs typeface="Arial MT"/>
              </a:rPr>
              <a:t>Graphical</a:t>
            </a:r>
            <a:r>
              <a:rPr sz="2800" spc="-6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BF9000"/>
                </a:solidFill>
                <a:latin typeface="Arial MT"/>
                <a:cs typeface="Arial MT"/>
              </a:rPr>
              <a:t>representation</a:t>
            </a:r>
            <a:r>
              <a:rPr sz="2800" spc="-4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of</a:t>
            </a:r>
            <a:r>
              <a:rPr sz="2800" spc="229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BF9000"/>
                </a:solidFill>
                <a:latin typeface="Arial MT"/>
                <a:cs typeface="Arial MT"/>
              </a:rPr>
              <a:t>force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38950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System</a:t>
            </a:r>
            <a:r>
              <a:rPr spc="-6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-15" dirty="0"/>
              <a:t>forces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64895"/>
            <a:ext cx="9070975" cy="456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650">
              <a:lnSpc>
                <a:spcPct val="150000"/>
              </a:lnSpc>
              <a:spcBef>
                <a:spcPts val="100"/>
              </a:spcBef>
            </a:pPr>
            <a:r>
              <a:rPr sz="2600" spc="85" dirty="0">
                <a:solidFill>
                  <a:srgbClr val="FF0000"/>
                </a:solidFill>
                <a:latin typeface="Arial MT"/>
                <a:cs typeface="Arial MT"/>
              </a:rPr>
              <a:t>When</a:t>
            </a:r>
            <a:r>
              <a:rPr sz="26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10" dirty="0">
                <a:solidFill>
                  <a:srgbClr val="FF0000"/>
                </a:solidFill>
                <a:latin typeface="Arial MT"/>
                <a:cs typeface="Arial MT"/>
              </a:rPr>
              <a:t>several</a:t>
            </a:r>
            <a:r>
              <a:rPr sz="26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45" dirty="0">
                <a:solidFill>
                  <a:srgbClr val="FF0000"/>
                </a:solidFill>
                <a:latin typeface="Arial MT"/>
                <a:cs typeface="Arial MT"/>
              </a:rPr>
              <a:t>forces</a:t>
            </a:r>
            <a:r>
              <a:rPr sz="26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600" spc="2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FF0000"/>
                </a:solidFill>
                <a:latin typeface="Arial MT"/>
                <a:cs typeface="Arial MT"/>
              </a:rPr>
              <a:t>various</a:t>
            </a:r>
            <a:r>
              <a:rPr sz="26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5" dirty="0">
                <a:solidFill>
                  <a:srgbClr val="FF0000"/>
                </a:solidFill>
                <a:latin typeface="Arial MT"/>
                <a:cs typeface="Arial MT"/>
              </a:rPr>
              <a:t>magnitude</a:t>
            </a:r>
            <a:r>
              <a:rPr sz="26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6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60" dirty="0">
                <a:solidFill>
                  <a:srgbClr val="FF0000"/>
                </a:solidFill>
                <a:latin typeface="Arial MT"/>
                <a:cs typeface="Arial MT"/>
              </a:rPr>
              <a:t>direction </a:t>
            </a:r>
            <a:r>
              <a:rPr sz="2600" spc="-7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80" dirty="0">
                <a:solidFill>
                  <a:srgbClr val="FF0000"/>
                </a:solidFill>
                <a:latin typeface="Arial MT"/>
                <a:cs typeface="Arial MT"/>
              </a:rPr>
              <a:t>act</a:t>
            </a:r>
            <a:r>
              <a:rPr sz="26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5" dirty="0">
                <a:solidFill>
                  <a:srgbClr val="FF0000"/>
                </a:solidFill>
                <a:latin typeface="Arial MT"/>
                <a:cs typeface="Arial MT"/>
              </a:rPr>
              <a:t>upon</a:t>
            </a:r>
            <a:r>
              <a:rPr sz="26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6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45" dirty="0">
                <a:solidFill>
                  <a:srgbClr val="FF0000"/>
                </a:solidFill>
                <a:latin typeface="Arial MT"/>
                <a:cs typeface="Arial MT"/>
              </a:rPr>
              <a:t>body</a:t>
            </a:r>
            <a:r>
              <a:rPr sz="26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10" dirty="0">
                <a:solidFill>
                  <a:srgbClr val="FF0000"/>
                </a:solidFill>
                <a:latin typeface="Arial MT"/>
                <a:cs typeface="Arial MT"/>
              </a:rPr>
              <a:t>they</a:t>
            </a:r>
            <a:r>
              <a:rPr sz="26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6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FF0000"/>
                </a:solidFill>
                <a:latin typeface="Arial MT"/>
                <a:cs typeface="Arial MT"/>
              </a:rPr>
              <a:t>said</a:t>
            </a:r>
            <a:r>
              <a:rPr sz="26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6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26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55" dirty="0">
                <a:solidFill>
                  <a:srgbClr val="FF0000"/>
                </a:solidFill>
                <a:latin typeface="Arial MT"/>
                <a:cs typeface="Arial MT"/>
              </a:rPr>
              <a:t>form</a:t>
            </a:r>
            <a:r>
              <a:rPr sz="26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system</a:t>
            </a:r>
            <a:r>
              <a:rPr sz="26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600" spc="2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forces.</a:t>
            </a:r>
            <a:endParaRPr sz="2600">
              <a:latin typeface="Arial MT"/>
              <a:cs typeface="Arial MT"/>
            </a:endParaRPr>
          </a:p>
          <a:p>
            <a:pPr marL="12700" marR="840740">
              <a:lnSpc>
                <a:spcPct val="150000"/>
              </a:lnSpc>
              <a:spcBef>
                <a:spcPts val="994"/>
              </a:spcBef>
            </a:pPr>
            <a:r>
              <a:rPr sz="2600" spc="125" dirty="0">
                <a:solidFill>
                  <a:srgbClr val="BF9000"/>
                </a:solidFill>
                <a:latin typeface="Arial MT"/>
                <a:cs typeface="Arial MT"/>
              </a:rPr>
              <a:t>Classification</a:t>
            </a:r>
            <a:r>
              <a:rPr sz="2600" spc="-10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BF9000"/>
                </a:solidFill>
                <a:latin typeface="Arial MT"/>
                <a:cs typeface="Arial MT"/>
              </a:rPr>
              <a:t>of</a:t>
            </a:r>
            <a:r>
              <a:rPr sz="2600" spc="21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20" dirty="0">
                <a:solidFill>
                  <a:srgbClr val="BF9000"/>
                </a:solidFill>
                <a:latin typeface="Arial MT"/>
                <a:cs typeface="Arial MT"/>
              </a:rPr>
              <a:t>system</a:t>
            </a:r>
            <a:r>
              <a:rPr sz="2600" spc="-8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BF9000"/>
                </a:solidFill>
                <a:latin typeface="Arial MT"/>
                <a:cs typeface="Arial MT"/>
              </a:rPr>
              <a:t>of</a:t>
            </a:r>
            <a:r>
              <a:rPr sz="2600" spc="22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35" dirty="0">
                <a:solidFill>
                  <a:srgbClr val="BF9000"/>
                </a:solidFill>
                <a:latin typeface="Arial MT"/>
                <a:cs typeface="Arial MT"/>
              </a:rPr>
              <a:t>forces:</a:t>
            </a:r>
            <a:r>
              <a:rPr sz="2600" spc="-6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Classified</a:t>
            </a:r>
            <a:r>
              <a:rPr sz="2600" spc="-11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05" dirty="0">
                <a:solidFill>
                  <a:srgbClr val="FF0000"/>
                </a:solidFill>
                <a:latin typeface="Arial MT"/>
                <a:cs typeface="Arial MT"/>
              </a:rPr>
              <a:t>as</a:t>
            </a:r>
            <a:r>
              <a:rPr sz="26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85" dirty="0">
                <a:solidFill>
                  <a:srgbClr val="FF0000"/>
                </a:solidFill>
                <a:latin typeface="Arial MT"/>
                <a:cs typeface="Arial MT"/>
              </a:rPr>
              <a:t>per </a:t>
            </a:r>
            <a:r>
              <a:rPr sz="2600" spc="-70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40" dirty="0">
                <a:solidFill>
                  <a:srgbClr val="FF0000"/>
                </a:solidFill>
                <a:latin typeface="Arial MT"/>
                <a:cs typeface="Arial MT"/>
              </a:rPr>
              <a:t>orientation</a:t>
            </a:r>
            <a:r>
              <a:rPr sz="26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600" spc="2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14" dirty="0">
                <a:solidFill>
                  <a:srgbClr val="FF0000"/>
                </a:solidFill>
                <a:latin typeface="Arial MT"/>
                <a:cs typeface="Arial MT"/>
              </a:rPr>
              <a:t>line</a:t>
            </a:r>
            <a:r>
              <a:rPr sz="26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600" spc="2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50" dirty="0">
                <a:solidFill>
                  <a:srgbClr val="FF0000"/>
                </a:solidFill>
                <a:latin typeface="Arial MT"/>
                <a:cs typeface="Arial MT"/>
              </a:rPr>
              <a:t>action</a:t>
            </a:r>
            <a:r>
              <a:rPr sz="26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600" spc="2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forces.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55"/>
              </a:spcBef>
            </a:pPr>
            <a:r>
              <a:rPr sz="2600" spc="150" dirty="0">
                <a:solidFill>
                  <a:srgbClr val="BF9000"/>
                </a:solidFill>
                <a:latin typeface="Arial MT"/>
                <a:cs typeface="Arial MT"/>
              </a:rPr>
              <a:t>Concurrent</a:t>
            </a:r>
            <a:r>
              <a:rPr sz="2600" spc="-7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55" dirty="0">
                <a:solidFill>
                  <a:srgbClr val="BF9000"/>
                </a:solidFill>
                <a:latin typeface="Arial MT"/>
                <a:cs typeface="Arial MT"/>
              </a:rPr>
              <a:t>force</a:t>
            </a:r>
            <a:r>
              <a:rPr sz="2600" spc="-6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14" dirty="0">
                <a:solidFill>
                  <a:srgbClr val="BF9000"/>
                </a:solidFill>
                <a:latin typeface="Arial MT"/>
                <a:cs typeface="Arial MT"/>
              </a:rPr>
              <a:t>system:</a:t>
            </a:r>
            <a:r>
              <a:rPr sz="26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60" dirty="0">
                <a:solidFill>
                  <a:srgbClr val="FF0000"/>
                </a:solidFill>
                <a:latin typeface="Arial MT"/>
                <a:cs typeface="Arial MT"/>
              </a:rPr>
              <a:t>acts</a:t>
            </a:r>
            <a:r>
              <a:rPr sz="26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26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6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65" dirty="0">
                <a:solidFill>
                  <a:srgbClr val="FF0000"/>
                </a:solidFill>
                <a:latin typeface="Arial MT"/>
                <a:cs typeface="Arial MT"/>
              </a:rPr>
              <a:t>particle</a:t>
            </a:r>
            <a:r>
              <a:rPr sz="2600" spc="-11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95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26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75" dirty="0">
                <a:solidFill>
                  <a:srgbClr val="FF0000"/>
                </a:solidFill>
                <a:latin typeface="Arial MT"/>
                <a:cs typeface="Arial MT"/>
              </a:rPr>
              <a:t>rigid</a:t>
            </a:r>
            <a:r>
              <a:rPr sz="2600" spc="-10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45" dirty="0">
                <a:solidFill>
                  <a:srgbClr val="FF0000"/>
                </a:solidFill>
                <a:latin typeface="Arial MT"/>
                <a:cs typeface="Arial MT"/>
              </a:rPr>
              <a:t>body</a:t>
            </a:r>
            <a:endParaRPr sz="2600">
              <a:latin typeface="Arial MT"/>
              <a:cs typeface="Arial MT"/>
            </a:endParaRPr>
          </a:p>
          <a:p>
            <a:pPr marL="12700" marR="353695">
              <a:lnSpc>
                <a:spcPct val="150000"/>
              </a:lnSpc>
              <a:spcBef>
                <a:spcPts val="1010"/>
              </a:spcBef>
            </a:pPr>
            <a:r>
              <a:rPr sz="2600" spc="100" dirty="0">
                <a:solidFill>
                  <a:srgbClr val="BF9000"/>
                </a:solidFill>
                <a:latin typeface="Arial MT"/>
                <a:cs typeface="Arial MT"/>
              </a:rPr>
              <a:t>Parallel</a:t>
            </a:r>
            <a:r>
              <a:rPr sz="2600" spc="-10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30" dirty="0">
                <a:solidFill>
                  <a:srgbClr val="BF9000"/>
                </a:solidFill>
                <a:latin typeface="Arial MT"/>
                <a:cs typeface="Arial MT"/>
              </a:rPr>
              <a:t>and</a:t>
            </a:r>
            <a:r>
              <a:rPr sz="2600" spc="-6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10" dirty="0">
                <a:solidFill>
                  <a:srgbClr val="BF9000"/>
                </a:solidFill>
                <a:latin typeface="Arial MT"/>
                <a:cs typeface="Arial MT"/>
              </a:rPr>
              <a:t>General</a:t>
            </a:r>
            <a:r>
              <a:rPr sz="2600" spc="-8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55" dirty="0">
                <a:solidFill>
                  <a:srgbClr val="BF9000"/>
                </a:solidFill>
                <a:latin typeface="Arial MT"/>
                <a:cs typeface="Arial MT"/>
              </a:rPr>
              <a:t>force</a:t>
            </a:r>
            <a:r>
              <a:rPr sz="2600" spc="-6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14" dirty="0">
                <a:solidFill>
                  <a:srgbClr val="BF9000"/>
                </a:solidFill>
                <a:latin typeface="Arial MT"/>
                <a:cs typeface="Arial MT"/>
              </a:rPr>
              <a:t>system:</a:t>
            </a:r>
            <a:r>
              <a:rPr sz="2600" spc="-8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600" spc="160" dirty="0">
                <a:solidFill>
                  <a:srgbClr val="FF0000"/>
                </a:solidFill>
                <a:latin typeface="Arial MT"/>
                <a:cs typeface="Arial MT"/>
              </a:rPr>
              <a:t>acts</a:t>
            </a:r>
            <a:r>
              <a:rPr sz="26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mainly</a:t>
            </a:r>
            <a:r>
              <a:rPr sz="26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20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26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75" dirty="0">
                <a:solidFill>
                  <a:srgbClr val="FF0000"/>
                </a:solidFill>
                <a:latin typeface="Arial MT"/>
                <a:cs typeface="Arial MT"/>
              </a:rPr>
              <a:t>rigid </a:t>
            </a:r>
            <a:r>
              <a:rPr sz="2600" spc="-7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600" spc="135" dirty="0">
                <a:solidFill>
                  <a:srgbClr val="FF0000"/>
                </a:solidFill>
                <a:latin typeface="Arial MT"/>
                <a:cs typeface="Arial MT"/>
              </a:rPr>
              <a:t>bodies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38950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System</a:t>
            </a:r>
            <a:r>
              <a:rPr spc="-6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-15" dirty="0"/>
              <a:t>forces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0372" y="2240279"/>
            <a:ext cx="5396865" cy="3505200"/>
            <a:chOff x="690372" y="2240279"/>
            <a:chExt cx="5396865" cy="3505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3231" y="5361431"/>
              <a:ext cx="1563624" cy="3840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8183" y="4201667"/>
              <a:ext cx="1563624" cy="3794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991" y="2240279"/>
              <a:ext cx="3048000" cy="1181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372" y="4201667"/>
              <a:ext cx="1565147" cy="3794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9991" y="5361431"/>
              <a:ext cx="1559052" cy="38404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756410" y="2527809"/>
            <a:ext cx="77851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39065" marR="5080" indent="-127000">
              <a:lnSpc>
                <a:spcPts val="1639"/>
              </a:lnSpc>
              <a:spcBef>
                <a:spcPts val="285"/>
              </a:spcBef>
            </a:pPr>
            <a:r>
              <a:rPr sz="1500" spc="-30" dirty="0">
                <a:latin typeface="Calibri"/>
                <a:cs typeface="Calibri"/>
              </a:rPr>
              <a:t>S</a:t>
            </a:r>
            <a:r>
              <a:rPr sz="1500" spc="-10" dirty="0">
                <a:latin typeface="Calibri"/>
                <a:cs typeface="Calibri"/>
              </a:rPr>
              <a:t>y</a:t>
            </a:r>
            <a:r>
              <a:rPr sz="1500" spc="-15" dirty="0">
                <a:latin typeface="Calibri"/>
                <a:cs typeface="Calibri"/>
              </a:rPr>
              <a:t>st</a:t>
            </a:r>
            <a:r>
              <a:rPr sz="1500" spc="-5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m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  </a:t>
            </a:r>
            <a:r>
              <a:rPr sz="1500" spc="-10" dirty="0">
                <a:latin typeface="Calibri"/>
                <a:cs typeface="Calibri"/>
              </a:rPr>
              <a:t>Forces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6675" y="3403091"/>
            <a:ext cx="1418844" cy="9540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8776" y="3689099"/>
            <a:ext cx="96520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5720" marR="5080" indent="-33655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latin typeface="Calibri"/>
                <a:cs typeface="Calibri"/>
              </a:rPr>
              <a:t>Coplanar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(in  Plane/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2-D)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" y="4567428"/>
            <a:ext cx="1409700" cy="9525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95732" y="4955544"/>
            <a:ext cx="8985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Concurrent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4772" y="4567428"/>
            <a:ext cx="1414272" cy="9525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928877" y="4850388"/>
            <a:ext cx="89852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24511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latin typeface="Calibri"/>
                <a:cs typeface="Calibri"/>
              </a:rPr>
              <a:t>Non-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Concu</a:t>
            </a:r>
            <a:r>
              <a:rPr sz="1500" spc="5" dirty="0">
                <a:latin typeface="Calibri"/>
                <a:cs typeface="Calibri"/>
              </a:rPr>
              <a:t>r</a:t>
            </a:r>
            <a:r>
              <a:rPr sz="1500" spc="-20" dirty="0">
                <a:latin typeface="Calibri"/>
                <a:cs typeface="Calibri"/>
              </a:rPr>
              <a:t>r</a:t>
            </a:r>
            <a:r>
              <a:rPr sz="1500" spc="-5" dirty="0">
                <a:latin typeface="Calibri"/>
                <a:cs typeface="Calibri"/>
              </a:rPr>
              <a:t>e</a:t>
            </a:r>
            <a:r>
              <a:rPr sz="1500" spc="-10" dirty="0">
                <a:latin typeface="Calibri"/>
                <a:cs typeface="Calibri"/>
              </a:rPr>
              <a:t>n</a:t>
            </a:r>
            <a:r>
              <a:rPr sz="1500" dirty="0">
                <a:latin typeface="Calibri"/>
                <a:cs typeface="Calibri"/>
              </a:rPr>
              <a:t>t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6675" y="5727191"/>
            <a:ext cx="1418844" cy="9525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316229" y="6116832"/>
            <a:ext cx="5924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3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all</a:t>
            </a:r>
            <a:r>
              <a:rPr sz="1500" spc="-5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l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69820" y="5727191"/>
            <a:ext cx="1418844" cy="9525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828038" y="6116832"/>
            <a:ext cx="6337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Calibri"/>
                <a:cs typeface="Calibri"/>
              </a:rPr>
              <a:t>General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57244" y="3403091"/>
            <a:ext cx="1418844" cy="95402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079243" y="3689099"/>
            <a:ext cx="110490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74930" marR="5080" indent="-62865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latin typeface="Calibri"/>
                <a:cs typeface="Calibri"/>
              </a:rPr>
              <a:t>Non</a:t>
            </a:r>
            <a:r>
              <a:rPr sz="1500" spc="-5" dirty="0">
                <a:latin typeface="Calibri"/>
                <a:cs typeface="Calibri"/>
              </a:rPr>
              <a:t>-</a:t>
            </a:r>
            <a:r>
              <a:rPr sz="1500" dirty="0">
                <a:latin typeface="Calibri"/>
                <a:cs typeface="Calibri"/>
              </a:rPr>
              <a:t>Coplanar  </a:t>
            </a:r>
            <a:r>
              <a:rPr sz="1500" spc="-5" dirty="0">
                <a:latin typeface="Calibri"/>
                <a:cs typeface="Calibri"/>
              </a:rPr>
              <a:t>(Space/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3-D)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37916" y="4567428"/>
            <a:ext cx="1418844" cy="95250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462022" y="4955544"/>
            <a:ext cx="8985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libri"/>
                <a:cs typeface="Calibri"/>
              </a:rPr>
              <a:t>Concurrent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72584" y="4567428"/>
            <a:ext cx="1414272" cy="95250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996691" y="4850388"/>
            <a:ext cx="89852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24511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latin typeface="Calibri"/>
                <a:cs typeface="Calibri"/>
              </a:rPr>
              <a:t>Non-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Concu</a:t>
            </a:r>
            <a:r>
              <a:rPr sz="1500" spc="5" dirty="0">
                <a:latin typeface="Calibri"/>
                <a:cs typeface="Calibri"/>
              </a:rPr>
              <a:t>r</a:t>
            </a:r>
            <a:r>
              <a:rPr sz="1500" spc="-20" dirty="0">
                <a:latin typeface="Calibri"/>
                <a:cs typeface="Calibri"/>
              </a:rPr>
              <a:t>r</a:t>
            </a:r>
            <a:r>
              <a:rPr sz="1500" spc="-5" dirty="0">
                <a:latin typeface="Calibri"/>
                <a:cs typeface="Calibri"/>
              </a:rPr>
              <a:t>e</a:t>
            </a:r>
            <a:r>
              <a:rPr sz="1500" spc="-10" dirty="0">
                <a:latin typeface="Calibri"/>
                <a:cs typeface="Calibri"/>
              </a:rPr>
              <a:t>n</a:t>
            </a:r>
            <a:r>
              <a:rPr sz="1500" dirty="0">
                <a:latin typeface="Calibri"/>
                <a:cs typeface="Calibri"/>
              </a:rPr>
              <a:t>t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02964" y="5727191"/>
            <a:ext cx="1418844" cy="95250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384043" y="6116832"/>
            <a:ext cx="5924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3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all</a:t>
            </a:r>
            <a:r>
              <a:rPr sz="1500" spc="-5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l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37632" y="5727191"/>
            <a:ext cx="1418844" cy="9525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895852" y="6116832"/>
            <a:ext cx="6337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Calibri"/>
                <a:cs typeface="Calibri"/>
              </a:rPr>
              <a:t>General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47459" y="1632204"/>
            <a:ext cx="3589020" cy="5148580"/>
            <a:chOff x="6347459" y="1632204"/>
            <a:chExt cx="3589020" cy="5148580"/>
          </a:xfrm>
        </p:grpSpPr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47459" y="1632204"/>
              <a:ext cx="3584447" cy="248716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41819" y="4517136"/>
              <a:ext cx="2994660" cy="2263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23020"/>
            <a:ext cx="1623060" cy="7627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556" y="1853183"/>
            <a:ext cx="4914900" cy="36926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868" y="487172"/>
            <a:ext cx="36893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35" dirty="0">
                <a:solidFill>
                  <a:srgbClr val="000000"/>
                </a:solidFill>
                <a:latin typeface="Calibri Light"/>
                <a:cs typeface="Calibri Light"/>
              </a:rPr>
              <a:t>System</a:t>
            </a:r>
            <a:r>
              <a:rPr b="0" spc="-6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b="0" spc="-5" dirty="0">
                <a:solidFill>
                  <a:srgbClr val="000000"/>
                </a:solidFill>
                <a:latin typeface="Calibri Light"/>
                <a:cs typeface="Calibri Light"/>
              </a:rPr>
              <a:t>of</a:t>
            </a:r>
            <a:r>
              <a:rPr b="0" spc="-30" dirty="0">
                <a:solidFill>
                  <a:srgbClr val="000000"/>
                </a:solidFill>
                <a:latin typeface="Calibri Light"/>
                <a:cs typeface="Calibri Light"/>
              </a:rPr>
              <a:t> forces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5029" y="3133234"/>
            <a:ext cx="4011841" cy="22912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35248" y="5508756"/>
            <a:ext cx="425005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10" dirty="0">
                <a:latin typeface="Calibri Light"/>
                <a:cs typeface="Calibri Light"/>
              </a:rPr>
              <a:t>Non-coplanar </a:t>
            </a:r>
            <a:r>
              <a:rPr sz="2800" spc="-5" dirty="0">
                <a:latin typeface="Calibri Light"/>
                <a:cs typeface="Calibri Light"/>
              </a:rPr>
              <a:t>non </a:t>
            </a:r>
            <a:r>
              <a:rPr sz="2800" spc="-15" dirty="0">
                <a:latin typeface="Calibri Light"/>
                <a:cs typeface="Calibri Light"/>
              </a:rPr>
              <a:t>concurrent </a:t>
            </a:r>
            <a:r>
              <a:rPr sz="2800" spc="-620" dirty="0">
                <a:latin typeface="Calibri Light"/>
                <a:cs typeface="Calibri Light"/>
              </a:rPr>
              <a:t> </a:t>
            </a:r>
            <a:r>
              <a:rPr sz="2800" spc="-25" dirty="0">
                <a:latin typeface="Calibri Light"/>
                <a:cs typeface="Calibri Light"/>
              </a:rPr>
              <a:t>forces</a:t>
            </a:r>
            <a:endParaRPr sz="28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C6BA-5F08-61B1-33A8-C684FBB6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68" y="378968"/>
            <a:ext cx="9376663" cy="677108"/>
          </a:xfrm>
        </p:spPr>
        <p:txBody>
          <a:bodyPr/>
          <a:lstStyle/>
          <a:p>
            <a:r>
              <a:rPr lang="en-US" dirty="0"/>
              <a:t>Coplanar concurrent forces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E1D95-D1E8-3002-CE25-D5FD7F4C1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352" y="1757579"/>
            <a:ext cx="8855075" cy="1723549"/>
          </a:xfrm>
        </p:spPr>
        <p:txBody>
          <a:bodyPr/>
          <a:lstStyle/>
          <a:p>
            <a:r>
              <a:rPr lang="en-US" dirty="0"/>
              <a:t>When all forces are acting in the same plane, they are called coplanar whereas </a:t>
            </a:r>
            <a:r>
              <a:rPr lang="en-US" b="1" dirty="0"/>
              <a:t>when forces act at the same time and at the same point</a:t>
            </a:r>
            <a:r>
              <a:rPr lang="en-US" dirty="0"/>
              <a:t>, they are called concurrent/forces.</a:t>
            </a:r>
          </a:p>
        </p:txBody>
      </p:sp>
    </p:spTree>
    <p:extLst>
      <p:ext uri="{BB962C8B-B14F-4D97-AF65-F5344CB8AC3E}">
        <p14:creationId xmlns:p14="http://schemas.microsoft.com/office/powerpoint/2010/main" val="3570963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383412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Scalar</a:t>
            </a:r>
            <a:r>
              <a:rPr spc="-135" dirty="0"/>
              <a:t> </a:t>
            </a:r>
            <a:r>
              <a:rPr dirty="0"/>
              <a:t>&amp;</a:t>
            </a:r>
            <a:r>
              <a:rPr spc="-120" dirty="0"/>
              <a:t> </a:t>
            </a:r>
            <a:r>
              <a:rPr spc="-70" dirty="0"/>
              <a:t>Vector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13384"/>
            <a:ext cx="8420100" cy="409765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spc="140" dirty="0">
                <a:solidFill>
                  <a:srgbClr val="BF9000"/>
                </a:solidFill>
                <a:latin typeface="Arial MT"/>
                <a:cs typeface="Arial MT"/>
              </a:rPr>
              <a:t>Scalar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Has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magnitude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no</a:t>
            </a:r>
            <a:r>
              <a:rPr sz="28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associated</a:t>
            </a:r>
            <a:r>
              <a:rPr sz="28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direction</a:t>
            </a:r>
            <a:endParaRPr sz="2800">
              <a:latin typeface="Arial MT"/>
              <a:cs typeface="Arial MT"/>
            </a:endParaRPr>
          </a:p>
          <a:p>
            <a:pPr marL="586740" indent="-125095">
              <a:lnSpc>
                <a:spcPct val="100000"/>
              </a:lnSpc>
              <a:spcBef>
                <a:spcPts val="540"/>
              </a:spcBef>
              <a:buSzPct val="96428"/>
              <a:buFont typeface="Arial MT"/>
              <a:buChar char="•"/>
              <a:tabLst>
                <a:tab pos="587375" algn="l"/>
                <a:tab pos="4898390" algn="l"/>
              </a:tabLst>
            </a:pPr>
            <a:r>
              <a:rPr sz="2800" b="1" spc="-25" dirty="0">
                <a:solidFill>
                  <a:srgbClr val="1F3763"/>
                </a:solidFill>
                <a:latin typeface="Calibri"/>
                <a:cs typeface="Calibri"/>
              </a:rPr>
              <a:t>Volume,</a:t>
            </a:r>
            <a:r>
              <a:rPr sz="2800" b="1" spc="15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Time,</a:t>
            </a:r>
            <a:r>
              <a:rPr sz="2800" b="1" spc="30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Mass,</a:t>
            </a:r>
            <a:r>
              <a:rPr sz="2800" b="1" spc="5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Speed,	Density</a:t>
            </a:r>
            <a:r>
              <a:rPr sz="2800" b="1" spc="-20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&amp;</a:t>
            </a:r>
            <a:r>
              <a:rPr sz="2800" b="1" spc="-25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35" dirty="0">
                <a:solidFill>
                  <a:srgbClr val="1F3763"/>
                </a:solidFill>
                <a:latin typeface="Calibri"/>
                <a:cs typeface="Calibri"/>
              </a:rPr>
              <a:t>Temperature.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1F3763"/>
              </a:buClr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1F3763"/>
              </a:buClr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2800" spc="145" dirty="0">
                <a:solidFill>
                  <a:srgbClr val="BF9000"/>
                </a:solidFill>
                <a:latin typeface="Arial MT"/>
                <a:cs typeface="Arial MT"/>
              </a:rPr>
              <a:t>Vector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Has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magnitude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direction</a:t>
            </a:r>
            <a:endParaRPr sz="2800">
              <a:latin typeface="Arial MT"/>
              <a:cs typeface="Arial MT"/>
            </a:endParaRPr>
          </a:p>
          <a:p>
            <a:pPr marL="586740" indent="-125095">
              <a:lnSpc>
                <a:spcPct val="100000"/>
              </a:lnSpc>
              <a:spcBef>
                <a:spcPts val="540"/>
              </a:spcBef>
              <a:buSzPct val="96428"/>
              <a:buFont typeface="Arial MT"/>
              <a:buChar char="•"/>
              <a:tabLst>
                <a:tab pos="587375" algn="l"/>
              </a:tabLst>
            </a:pPr>
            <a:r>
              <a:rPr sz="2800" b="1" spc="-20" dirty="0">
                <a:solidFill>
                  <a:srgbClr val="1F3763"/>
                </a:solidFill>
                <a:latin typeface="Calibri"/>
                <a:cs typeface="Calibri"/>
              </a:rPr>
              <a:t>Force,</a:t>
            </a:r>
            <a:r>
              <a:rPr sz="2800" b="1" spc="25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1F3763"/>
                </a:solidFill>
                <a:latin typeface="Calibri"/>
                <a:cs typeface="Calibri"/>
              </a:rPr>
              <a:t>Moment,</a:t>
            </a:r>
            <a:r>
              <a:rPr sz="2800" b="1" spc="15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1F3763"/>
                </a:solidFill>
                <a:latin typeface="Calibri"/>
                <a:cs typeface="Calibri"/>
              </a:rPr>
              <a:t>Velocity</a:t>
            </a:r>
            <a:r>
              <a:rPr sz="2800" b="1" spc="15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&amp;</a:t>
            </a:r>
            <a:r>
              <a:rPr sz="2800" b="1" spc="15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1F3763"/>
                </a:solidFill>
                <a:latin typeface="Calibri"/>
                <a:cs typeface="Calibri"/>
              </a:rPr>
              <a:t>Acceleration.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47929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Vector</a:t>
            </a:r>
            <a:r>
              <a:rPr spc="-120" dirty="0"/>
              <a:t> </a:t>
            </a:r>
            <a:r>
              <a:rPr spc="-5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57579"/>
            <a:ext cx="481266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280160" algn="l"/>
                <a:tab pos="3145155" algn="l"/>
                <a:tab pos="4246880" algn="l"/>
              </a:tabLst>
            </a:pPr>
            <a:r>
              <a:rPr sz="2800" spc="-1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q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85" dirty="0">
                <a:solidFill>
                  <a:srgbClr val="FF0000"/>
                </a:solidFill>
                <a:latin typeface="Arial MT"/>
                <a:cs typeface="Arial MT"/>
              </a:rPr>
              <a:t>v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2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v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65" dirty="0">
                <a:solidFill>
                  <a:srgbClr val="FF0000"/>
                </a:solidFill>
                <a:latin typeface="Arial MT"/>
                <a:cs typeface="Arial MT"/>
              </a:rPr>
              <a:t>e 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direction.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7777" y="1971549"/>
            <a:ext cx="4004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28090" algn="l"/>
                <a:tab pos="3343910" algn="l"/>
              </a:tabLst>
            </a:pP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800" spc="5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352" y="3932329"/>
            <a:ext cx="907986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740535" algn="l"/>
                <a:tab pos="3060065" algn="l"/>
                <a:tab pos="3648075" algn="l"/>
                <a:tab pos="4073525" algn="l"/>
                <a:tab pos="5220970" algn="l"/>
                <a:tab pos="6540500" algn="l"/>
                <a:tab pos="7372350" algn="l"/>
                <a:tab pos="8137525" algn="l"/>
              </a:tabLst>
            </a:pP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55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800" spc="3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800" spc="85" dirty="0">
                <a:solidFill>
                  <a:srgbClr val="FF0000"/>
                </a:solidFill>
                <a:latin typeface="Arial MT"/>
                <a:cs typeface="Arial MT"/>
              </a:rPr>
              <a:t>v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v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290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800" spc="85" dirty="0">
                <a:solidFill>
                  <a:srgbClr val="FF0000"/>
                </a:solidFill>
                <a:latin typeface="Arial MT"/>
                <a:cs typeface="Arial MT"/>
              </a:rPr>
              <a:t>v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v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290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800" spc="65" dirty="0">
                <a:solidFill>
                  <a:srgbClr val="FF0000"/>
                </a:solidFill>
                <a:latin typeface="Arial MT"/>
                <a:cs typeface="Arial MT"/>
              </a:rPr>
              <a:t>e 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magnitude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opposite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direction.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5596" y="2418588"/>
            <a:ext cx="1534667" cy="17053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5596" y="5407152"/>
            <a:ext cx="1621536" cy="17007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63112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WHAT</a:t>
            </a:r>
            <a:r>
              <a:rPr spc="-10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spc="-5" dirty="0"/>
              <a:t>MECHANICS?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57579"/>
            <a:ext cx="9077325" cy="482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Mechanics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can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be defined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as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that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science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which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describes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and </a:t>
            </a:r>
            <a:r>
              <a:rPr sz="2800" spc="175" dirty="0">
                <a:solidFill>
                  <a:srgbClr val="FF0000"/>
                </a:solidFill>
                <a:latin typeface="Arial MT"/>
                <a:cs typeface="Arial MT"/>
              </a:rPr>
              <a:t>predicts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the conditions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rest 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or 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motion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bodies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under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action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forces.</a:t>
            </a:r>
            <a:endParaRPr sz="28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2675"/>
              </a:spcBef>
            </a:pP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It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8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divided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into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three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parts:</a:t>
            </a:r>
            <a:endParaRPr sz="2800">
              <a:latin typeface="Arial MT"/>
              <a:cs typeface="Arial MT"/>
            </a:endParaRPr>
          </a:p>
          <a:p>
            <a:pPr marL="698500" indent="-228600">
              <a:lnSpc>
                <a:spcPct val="100000"/>
              </a:lnSpc>
              <a:spcBef>
                <a:spcPts val="2185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Mechanics</a:t>
            </a:r>
            <a:r>
              <a:rPr sz="2800" b="1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of</a:t>
            </a:r>
            <a:r>
              <a:rPr sz="2800" b="1" spc="5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1F3763"/>
                </a:solidFill>
                <a:latin typeface="Calibri"/>
                <a:cs typeface="Calibri"/>
              </a:rPr>
              <a:t>rigid</a:t>
            </a:r>
            <a:r>
              <a:rPr sz="2800" b="1" spc="5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bodies,</a:t>
            </a:r>
            <a:endParaRPr sz="2800">
              <a:latin typeface="Calibri"/>
              <a:cs typeface="Calibri"/>
            </a:endParaRPr>
          </a:p>
          <a:p>
            <a:pPr marL="698500" indent="-228600">
              <a:lnSpc>
                <a:spcPct val="100000"/>
              </a:lnSpc>
              <a:spcBef>
                <a:spcPts val="2185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Mechanics</a:t>
            </a:r>
            <a:r>
              <a:rPr sz="2800" b="1" spc="10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of</a:t>
            </a:r>
            <a:r>
              <a:rPr sz="2800" b="1" spc="10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1F3763"/>
                </a:solidFill>
                <a:latin typeface="Calibri"/>
                <a:cs typeface="Calibri"/>
              </a:rPr>
              <a:t>deformable</a:t>
            </a:r>
            <a:r>
              <a:rPr sz="2800" b="1" spc="25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bodies,</a:t>
            </a:r>
            <a:r>
              <a:rPr sz="2800" b="1" spc="5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and</a:t>
            </a:r>
            <a:endParaRPr sz="2800">
              <a:latin typeface="Calibri"/>
              <a:cs typeface="Calibri"/>
            </a:endParaRPr>
          </a:p>
          <a:p>
            <a:pPr marL="698500" indent="-228600">
              <a:lnSpc>
                <a:spcPct val="100000"/>
              </a:lnSpc>
              <a:spcBef>
                <a:spcPts val="2170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Mechanics of fluids.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4653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Addition</a:t>
            </a:r>
            <a:r>
              <a:rPr spc="-30" dirty="0"/>
              <a:t> </a:t>
            </a:r>
            <a:r>
              <a:rPr dirty="0"/>
              <a:t>of</a:t>
            </a:r>
            <a:r>
              <a:rPr spc="-110" dirty="0"/>
              <a:t> </a:t>
            </a:r>
            <a:r>
              <a:rPr spc="-60" dirty="0"/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97813"/>
            <a:ext cx="6652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95"/>
              </a:spcBef>
              <a:buChar char="•"/>
              <a:tabLst>
                <a:tab pos="227965" algn="l"/>
              </a:tabLst>
            </a:pP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Parallelogram</a:t>
            </a:r>
            <a:r>
              <a:rPr sz="28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rule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vector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addition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352" y="4353563"/>
            <a:ext cx="5666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95"/>
              </a:spcBef>
              <a:buChar char="•"/>
              <a:tabLst>
                <a:tab pos="227965" algn="l"/>
              </a:tabLst>
            </a:pP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Triangle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rule</a:t>
            </a:r>
            <a:r>
              <a:rPr sz="28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28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vector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addition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092" y="4721352"/>
            <a:ext cx="2253995" cy="23865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9092" y="2414016"/>
            <a:ext cx="2212848" cy="19263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4653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Addition</a:t>
            </a:r>
            <a:r>
              <a:rPr spc="-30" dirty="0"/>
              <a:t> </a:t>
            </a:r>
            <a:r>
              <a:rPr dirty="0"/>
              <a:t>of</a:t>
            </a:r>
            <a:r>
              <a:rPr spc="-110" dirty="0"/>
              <a:t> </a:t>
            </a:r>
            <a:r>
              <a:rPr spc="-60" dirty="0"/>
              <a:t>Vectors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1807464"/>
            <a:ext cx="9246107" cy="53004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4653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Addition</a:t>
            </a:r>
            <a:r>
              <a:rPr spc="-30" dirty="0"/>
              <a:t> </a:t>
            </a:r>
            <a:r>
              <a:rPr dirty="0"/>
              <a:t>of</a:t>
            </a:r>
            <a:r>
              <a:rPr spc="-110" dirty="0"/>
              <a:t> </a:t>
            </a:r>
            <a:r>
              <a:rPr spc="-60" dirty="0"/>
              <a:t>Vectors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79" y="1872996"/>
            <a:ext cx="5632703" cy="44409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579" y="2830067"/>
            <a:ext cx="3803903" cy="33588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4653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Addition</a:t>
            </a:r>
            <a:r>
              <a:rPr spc="-30" dirty="0"/>
              <a:t> </a:t>
            </a:r>
            <a:r>
              <a:rPr dirty="0"/>
              <a:t>of</a:t>
            </a:r>
            <a:r>
              <a:rPr spc="-110" dirty="0"/>
              <a:t> </a:t>
            </a:r>
            <a:r>
              <a:rPr spc="-60" dirty="0"/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97813"/>
            <a:ext cx="902716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  <a:buChar char="•"/>
              <a:tabLst>
                <a:tab pos="227965" algn="l"/>
              </a:tabLst>
            </a:pP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Addition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three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more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vectors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through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repeated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application</a:t>
            </a:r>
            <a:r>
              <a:rPr sz="28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triangle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0000"/>
                </a:solidFill>
                <a:latin typeface="Arial MT"/>
                <a:cs typeface="Arial MT"/>
              </a:rPr>
              <a:t>rule.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352" y="4225547"/>
            <a:ext cx="847661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polygon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rule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addition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2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three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more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vectors.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2423" y="2683764"/>
            <a:ext cx="2104644" cy="16977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1840" y="4937760"/>
            <a:ext cx="2549651" cy="20543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73152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Resultant</a:t>
            </a:r>
            <a:r>
              <a:rPr spc="-4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Several</a:t>
            </a:r>
            <a:r>
              <a:rPr spc="-50" dirty="0"/>
              <a:t> </a:t>
            </a:r>
            <a:r>
              <a:rPr spc="-10" dirty="0"/>
              <a:t>Concurrent </a:t>
            </a:r>
            <a:r>
              <a:rPr spc="-1085" dirty="0"/>
              <a:t> </a:t>
            </a:r>
            <a:r>
              <a:rPr spc="-15" dirty="0"/>
              <a:t>Forces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97813"/>
            <a:ext cx="9079230" cy="21145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just">
              <a:lnSpc>
                <a:spcPts val="3020"/>
              </a:lnSpc>
              <a:spcBef>
                <a:spcPts val="480"/>
              </a:spcBef>
            </a:pP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Concurrent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forces: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set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forces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which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 pass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through</a:t>
            </a:r>
            <a:r>
              <a:rPr sz="2800" spc="-1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same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point.</a:t>
            </a:r>
            <a:endParaRPr sz="2800">
              <a:latin typeface="Arial MT"/>
              <a:cs typeface="Arial MT"/>
            </a:endParaRPr>
          </a:p>
          <a:p>
            <a:pPr marL="12700" marR="5080" algn="just">
              <a:lnSpc>
                <a:spcPts val="3020"/>
              </a:lnSpc>
              <a:spcBef>
                <a:spcPts val="1005"/>
              </a:spcBef>
            </a:pP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set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concurrent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forces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applied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75" dirty="0">
                <a:solidFill>
                  <a:srgbClr val="FF0000"/>
                </a:solidFill>
                <a:latin typeface="Arial MT"/>
                <a:cs typeface="Arial MT"/>
              </a:rPr>
              <a:t>particle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may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be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replaced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by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single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resultant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force which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vector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sum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applied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forces.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4535" y="3973067"/>
            <a:ext cx="4357115" cy="31348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300" y="2298191"/>
            <a:ext cx="7985759" cy="49423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54" y="461344"/>
            <a:ext cx="9888129" cy="1110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868" y="497840"/>
            <a:ext cx="8023225" cy="1077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625"/>
              </a:lnSpc>
              <a:spcBef>
                <a:spcPts val="95"/>
              </a:spcBef>
            </a:pPr>
            <a:r>
              <a:rPr sz="4000" spc="-5" dirty="0"/>
              <a:t>Rectangular</a:t>
            </a:r>
            <a:r>
              <a:rPr sz="4000" spc="-80" dirty="0"/>
              <a:t> </a:t>
            </a:r>
            <a:r>
              <a:rPr sz="4000" spc="-5" dirty="0"/>
              <a:t>Components</a:t>
            </a:r>
            <a:r>
              <a:rPr sz="4000" spc="20" dirty="0"/>
              <a:t> </a:t>
            </a:r>
            <a:r>
              <a:rPr sz="4000" dirty="0"/>
              <a:t>of</a:t>
            </a:r>
            <a:r>
              <a:rPr sz="4000" spc="-15" dirty="0"/>
              <a:t> </a:t>
            </a:r>
            <a:r>
              <a:rPr sz="4000" spc="-5" dirty="0"/>
              <a:t>a</a:t>
            </a:r>
            <a:r>
              <a:rPr sz="4000" spc="-15" dirty="0"/>
              <a:t> Force:</a:t>
            </a:r>
            <a:endParaRPr sz="4000"/>
          </a:p>
          <a:p>
            <a:pPr marL="12700">
              <a:lnSpc>
                <a:spcPts val="3665"/>
              </a:lnSpc>
            </a:pPr>
            <a:r>
              <a:rPr sz="3200" spc="-5" dirty="0"/>
              <a:t>Unit</a:t>
            </a:r>
            <a:r>
              <a:rPr sz="3200" spc="-100" dirty="0"/>
              <a:t> </a:t>
            </a:r>
            <a:r>
              <a:rPr sz="3200" spc="-40" dirty="0"/>
              <a:t>Vectors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040" y="1566672"/>
            <a:ext cx="9407652" cy="55412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497840"/>
            <a:ext cx="8023225" cy="1077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625"/>
              </a:lnSpc>
              <a:spcBef>
                <a:spcPts val="95"/>
              </a:spcBef>
            </a:pPr>
            <a:r>
              <a:rPr sz="4000" spc="-5" dirty="0"/>
              <a:t>Rectangular</a:t>
            </a:r>
            <a:r>
              <a:rPr sz="4000" spc="-80" dirty="0"/>
              <a:t> </a:t>
            </a:r>
            <a:r>
              <a:rPr sz="4000" spc="-5" dirty="0"/>
              <a:t>Components</a:t>
            </a:r>
            <a:r>
              <a:rPr sz="4000" spc="20" dirty="0"/>
              <a:t> </a:t>
            </a:r>
            <a:r>
              <a:rPr sz="4000" dirty="0"/>
              <a:t>of</a:t>
            </a:r>
            <a:r>
              <a:rPr sz="4000" spc="-15" dirty="0"/>
              <a:t> </a:t>
            </a:r>
            <a:r>
              <a:rPr sz="4000" spc="-5" dirty="0"/>
              <a:t>a</a:t>
            </a:r>
            <a:r>
              <a:rPr sz="4000" spc="-15" dirty="0"/>
              <a:t> Force:</a:t>
            </a:r>
            <a:endParaRPr sz="4000"/>
          </a:p>
          <a:p>
            <a:pPr marL="12700">
              <a:lnSpc>
                <a:spcPts val="3665"/>
              </a:lnSpc>
            </a:pPr>
            <a:r>
              <a:rPr sz="3200" spc="-5" dirty="0"/>
              <a:t>Unit</a:t>
            </a:r>
            <a:r>
              <a:rPr sz="3200" spc="-100" dirty="0"/>
              <a:t> </a:t>
            </a:r>
            <a:r>
              <a:rPr sz="3200" spc="-40" dirty="0"/>
              <a:t>Vectors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1807463"/>
            <a:ext cx="9246107" cy="542086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5106" y="1711201"/>
            <a:ext cx="1571501" cy="27287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288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-5" dirty="0"/>
              <a:t>Addition </a:t>
            </a:r>
            <a:r>
              <a:rPr sz="4000" dirty="0"/>
              <a:t>of </a:t>
            </a:r>
            <a:r>
              <a:rPr sz="4000" spc="-15" dirty="0"/>
              <a:t>Forces </a:t>
            </a:r>
            <a:r>
              <a:rPr sz="4000" spc="-5" dirty="0"/>
              <a:t>by </a:t>
            </a:r>
            <a:r>
              <a:rPr sz="4000" spc="-10" dirty="0"/>
              <a:t>Summing </a:t>
            </a:r>
            <a:r>
              <a:rPr sz="4000" spc="-985" dirty="0"/>
              <a:t> </a:t>
            </a:r>
            <a:r>
              <a:rPr sz="4000" spc="-5" dirty="0"/>
              <a:t>Components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03352" y="1797813"/>
            <a:ext cx="882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find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resultant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2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more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concurrent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forces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352" y="3330958"/>
            <a:ext cx="8370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80" dirty="0">
                <a:solidFill>
                  <a:srgbClr val="FF0000"/>
                </a:solidFill>
                <a:latin typeface="Arial MT"/>
                <a:cs typeface="Arial MT"/>
              </a:rPr>
              <a:t>Resolve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each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force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into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rectangular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components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352" y="5886708"/>
            <a:ext cx="8919845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just">
              <a:lnSpc>
                <a:spcPts val="3020"/>
              </a:lnSpc>
              <a:spcBef>
                <a:spcPts val="480"/>
              </a:spcBef>
            </a:pP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scalar</a:t>
            </a:r>
            <a:r>
              <a:rPr sz="28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components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resultant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equal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sum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2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corresponding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scalar</a:t>
            </a:r>
            <a:r>
              <a:rPr sz="28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components</a:t>
            </a:r>
            <a:r>
              <a:rPr sz="28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given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forces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8184" y="2452116"/>
            <a:ext cx="2225039" cy="7940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240" y="4059935"/>
            <a:ext cx="7200900" cy="143103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0868" y="680720"/>
            <a:ext cx="756665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6F2FA0"/>
                </a:solidFill>
                <a:latin typeface="Times New Roman"/>
                <a:cs typeface="Times New Roman"/>
              </a:rPr>
              <a:t>Scalar</a:t>
            </a:r>
            <a:r>
              <a:rPr sz="4400" b="1" spc="-125" dirty="0">
                <a:solidFill>
                  <a:srgbClr val="6F2FA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6F2FA0"/>
                </a:solidFill>
                <a:latin typeface="Times New Roman"/>
                <a:cs typeface="Times New Roman"/>
              </a:rPr>
              <a:t>Components</a:t>
            </a:r>
            <a:r>
              <a:rPr sz="4400" b="1" spc="-55" dirty="0">
                <a:solidFill>
                  <a:srgbClr val="6F2FA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6F2FA0"/>
                </a:solidFill>
                <a:latin typeface="Times New Roman"/>
                <a:cs typeface="Times New Roman"/>
              </a:rPr>
              <a:t>of</a:t>
            </a:r>
            <a:r>
              <a:rPr sz="4400" b="1" spc="-35" dirty="0">
                <a:solidFill>
                  <a:srgbClr val="6F2FA0"/>
                </a:solidFill>
                <a:latin typeface="Times New Roman"/>
                <a:cs typeface="Times New Roman"/>
              </a:rPr>
              <a:t> </a:t>
            </a:r>
            <a:r>
              <a:rPr sz="4400" b="1" spc="-10" dirty="0">
                <a:solidFill>
                  <a:srgbClr val="6F2FA0"/>
                </a:solidFill>
                <a:latin typeface="Times New Roman"/>
                <a:cs typeface="Times New Roman"/>
              </a:rPr>
              <a:t>resultant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352" y="1797813"/>
            <a:ext cx="8919845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just">
              <a:lnSpc>
                <a:spcPts val="3020"/>
              </a:lnSpc>
              <a:spcBef>
                <a:spcPts val="480"/>
              </a:spcBef>
            </a:pP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scalar</a:t>
            </a:r>
            <a:r>
              <a:rPr sz="28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components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resultant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equal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sum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2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corresponding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scalar</a:t>
            </a:r>
            <a:r>
              <a:rPr sz="28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components</a:t>
            </a:r>
            <a:r>
              <a:rPr sz="28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given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forces.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319" y="3032760"/>
            <a:ext cx="4831079" cy="15895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640" y="5294376"/>
            <a:ext cx="4890515" cy="15941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pc="-5" dirty="0"/>
              <a:t>Magnitude</a:t>
            </a:r>
            <a:r>
              <a:rPr spc="-3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10" dirty="0"/>
              <a:t>Direction</a:t>
            </a:r>
            <a:r>
              <a:rPr spc="-35" dirty="0"/>
              <a:t> </a:t>
            </a:r>
            <a:r>
              <a:rPr dirty="0"/>
              <a:t>of </a:t>
            </a:r>
            <a:r>
              <a:rPr spc="-1085" dirty="0"/>
              <a:t> </a:t>
            </a:r>
            <a:r>
              <a:rPr spc="-80" dirty="0"/>
              <a:t>RESULTANT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97813"/>
            <a:ext cx="18338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800" spc="5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ni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352" y="3841499"/>
            <a:ext cx="1600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Direction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9291" y="2185416"/>
            <a:ext cx="2923032" cy="1351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3111" y="4632959"/>
            <a:ext cx="2756916" cy="1370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25736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</a:t>
            </a:r>
            <a:r>
              <a:rPr dirty="0"/>
              <a:t>ec</a:t>
            </a:r>
            <a:r>
              <a:rPr spc="-5" dirty="0"/>
              <a:t>h</a:t>
            </a:r>
            <a:r>
              <a:rPr spc="5" dirty="0"/>
              <a:t>a</a:t>
            </a:r>
            <a:r>
              <a:rPr spc="-5" dirty="0"/>
              <a:t>ni</a:t>
            </a:r>
            <a:r>
              <a:rPr dirty="0"/>
              <a:t>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97813"/>
            <a:ext cx="8315325" cy="1330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mechanics</a:t>
            </a:r>
            <a:r>
              <a:rPr sz="28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2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85" dirty="0">
                <a:solidFill>
                  <a:srgbClr val="FF0000"/>
                </a:solidFill>
                <a:latin typeface="Arial MT"/>
                <a:cs typeface="Arial MT"/>
              </a:rPr>
              <a:t>rigid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bodies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subdivided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into</a:t>
            </a:r>
            <a:endParaRPr sz="2800">
              <a:latin typeface="Arial MT"/>
              <a:cs typeface="Arial MT"/>
            </a:endParaRPr>
          </a:p>
          <a:p>
            <a:pPr marL="698500" indent="-22860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b="1" spc="-15" dirty="0">
                <a:solidFill>
                  <a:srgbClr val="1F3763"/>
                </a:solidFill>
                <a:latin typeface="Calibri"/>
                <a:cs typeface="Calibri"/>
              </a:rPr>
              <a:t>Statics</a:t>
            </a:r>
            <a:r>
              <a:rPr sz="2800" b="1" spc="-10" dirty="0">
                <a:solidFill>
                  <a:srgbClr val="1F3763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and</a:t>
            </a:r>
            <a:endParaRPr sz="2800">
              <a:latin typeface="Calibri"/>
              <a:cs typeface="Calibri"/>
            </a:endParaRPr>
          </a:p>
          <a:p>
            <a:pPr marL="698500" indent="-228600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698500" algn="l"/>
              </a:tabLst>
            </a:pPr>
            <a:r>
              <a:rPr sz="2800" b="1" spc="-5" dirty="0">
                <a:solidFill>
                  <a:srgbClr val="1F3763"/>
                </a:solidFill>
                <a:latin typeface="Calibri"/>
                <a:cs typeface="Calibri"/>
              </a:rPr>
              <a:t>Dynamics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26079" y="2642616"/>
            <a:ext cx="4312920" cy="3260090"/>
            <a:chOff x="2926079" y="2642616"/>
            <a:chExt cx="4312920" cy="32600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2055" y="4466844"/>
              <a:ext cx="1456944" cy="355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59" y="2642616"/>
              <a:ext cx="2880360" cy="10988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6079" y="4466844"/>
              <a:ext cx="1456944" cy="3550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2359" y="5547360"/>
              <a:ext cx="1455419" cy="35509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12288" y="3006346"/>
            <a:ext cx="7981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Me</a:t>
            </a:r>
            <a:r>
              <a:rPr sz="1400" spc="-10" dirty="0">
                <a:latin typeface="Calibri"/>
                <a:cs typeface="Calibri"/>
              </a:rPr>
              <a:t>ch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63239" y="3727703"/>
            <a:ext cx="1319783" cy="8869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334006" y="4086863"/>
            <a:ext cx="8997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Rigid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bodies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48483" y="4808220"/>
            <a:ext cx="1319783" cy="88696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823466" y="5167379"/>
            <a:ext cx="494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S</a:t>
            </a:r>
            <a:r>
              <a:rPr sz="1400" spc="-15" dirty="0">
                <a:latin typeface="Calibri"/>
                <a:cs typeface="Calibri"/>
              </a:rPr>
              <a:t>ta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74947" y="4808220"/>
            <a:ext cx="1322832" cy="88696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137155" y="5167379"/>
            <a:ext cx="7219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Dynamics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63239" y="5888735"/>
            <a:ext cx="1319783" cy="88696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492502" y="6249420"/>
            <a:ext cx="584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Ki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89703" y="5888735"/>
            <a:ext cx="1322832" cy="88696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806191" y="6249420"/>
            <a:ext cx="8115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Ki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spc="-15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89703" y="3727703"/>
            <a:ext cx="1322832" cy="88696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771139" y="3989327"/>
            <a:ext cx="880744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00025" marR="5080" indent="-187960">
              <a:lnSpc>
                <a:spcPts val="1540"/>
              </a:lnSpc>
              <a:spcBef>
                <a:spcPts val="270"/>
              </a:spcBef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e</a:t>
            </a:r>
            <a:r>
              <a:rPr sz="1400" spc="-2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le  </a:t>
            </a:r>
            <a:r>
              <a:rPr sz="1400" spc="-5" dirty="0">
                <a:latin typeface="Calibri"/>
                <a:cs typeface="Calibri"/>
              </a:rPr>
              <a:t>bodies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19215" y="3727703"/>
            <a:ext cx="1319783" cy="88696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415537" y="4086863"/>
            <a:ext cx="4457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Fl</a:t>
            </a:r>
            <a:r>
              <a:rPr sz="1400" spc="-10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04459" y="4808220"/>
            <a:ext cx="1318260" cy="88696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424936" y="5167379"/>
            <a:ext cx="10013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Compressible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29400" y="4808220"/>
            <a:ext cx="1319783" cy="88696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852925" y="5069844"/>
            <a:ext cx="1001394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391160">
              <a:lnSpc>
                <a:spcPts val="1540"/>
              </a:lnSpc>
              <a:spcBef>
                <a:spcPts val="270"/>
              </a:spcBef>
            </a:pPr>
            <a:r>
              <a:rPr sz="1400" spc="-10" dirty="0">
                <a:latin typeface="Calibri"/>
                <a:cs typeface="Calibri"/>
              </a:rPr>
              <a:t>In- </a:t>
            </a:r>
            <a:r>
              <a:rPr sz="1400" spc="-5" dirty="0">
                <a:latin typeface="Calibri"/>
                <a:cs typeface="Calibri"/>
              </a:rPr>
              <a:t> C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mp</a:t>
            </a:r>
            <a:r>
              <a:rPr sz="1400" spc="-2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ssi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le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39757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Lami’s</a:t>
            </a:r>
            <a:r>
              <a:rPr spc="-180" dirty="0"/>
              <a:t> </a:t>
            </a:r>
            <a:r>
              <a:rPr spc="-10" dirty="0"/>
              <a:t>Theorem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97813"/>
            <a:ext cx="3797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8805" algn="l"/>
                <a:tab pos="1469390" algn="l"/>
                <a:tab pos="2694305" algn="l"/>
              </a:tabLst>
            </a:pP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3351" y="1797813"/>
            <a:ext cx="4989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12875" algn="l"/>
                <a:tab pos="2057400" algn="l"/>
                <a:tab pos="2585720" algn="l"/>
                <a:tab pos="3777615" algn="l"/>
                <a:tab pos="4665980" algn="l"/>
              </a:tabLst>
            </a:pPr>
            <a:r>
              <a:rPr sz="2800" spc="10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265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22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352" y="2181861"/>
            <a:ext cx="9039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equilibrium,</a:t>
            </a:r>
            <a:r>
              <a:rPr sz="2800" spc="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each</a:t>
            </a: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force</a:t>
            </a:r>
            <a:r>
              <a:rPr sz="2800" spc="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800" spc="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proportional</a:t>
            </a:r>
            <a:r>
              <a:rPr sz="2800" spc="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2800" spc="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sine</a:t>
            </a:r>
            <a:r>
              <a:rPr sz="2800" spc="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6280" y="3445764"/>
            <a:ext cx="2912745" cy="2825750"/>
            <a:chOff x="716280" y="3445764"/>
            <a:chExt cx="2912745" cy="2825750"/>
          </a:xfrm>
        </p:grpSpPr>
        <p:sp>
          <p:nvSpPr>
            <p:cNvPr id="7" name="object 7"/>
            <p:cNvSpPr/>
            <p:nvPr/>
          </p:nvSpPr>
          <p:spPr>
            <a:xfrm>
              <a:off x="2395728" y="3445764"/>
              <a:ext cx="1233170" cy="1152525"/>
            </a:xfrm>
            <a:custGeom>
              <a:avLst/>
              <a:gdLst/>
              <a:ahLst/>
              <a:cxnLst/>
              <a:rect l="l" t="t" r="r" b="b"/>
              <a:pathLst>
                <a:path w="1233170" h="1152525">
                  <a:moveTo>
                    <a:pt x="1086127" y="210462"/>
                  </a:moveTo>
                  <a:lnTo>
                    <a:pt x="1076098" y="147276"/>
                  </a:lnTo>
                  <a:lnTo>
                    <a:pt x="1074968" y="146077"/>
                  </a:lnTo>
                  <a:lnTo>
                    <a:pt x="1011373" y="131323"/>
                  </a:lnTo>
                  <a:lnTo>
                    <a:pt x="0" y="1072896"/>
                  </a:lnTo>
                  <a:lnTo>
                    <a:pt x="73152" y="1152144"/>
                  </a:lnTo>
                  <a:lnTo>
                    <a:pt x="1086127" y="210462"/>
                  </a:lnTo>
                  <a:close/>
                </a:path>
                <a:path w="1233170" h="1152525">
                  <a:moveTo>
                    <a:pt x="1232916" y="0"/>
                  </a:moveTo>
                  <a:lnTo>
                    <a:pt x="885444" y="102108"/>
                  </a:lnTo>
                  <a:lnTo>
                    <a:pt x="1011373" y="131323"/>
                  </a:lnTo>
                  <a:lnTo>
                    <a:pt x="1037844" y="106680"/>
                  </a:lnTo>
                  <a:lnTo>
                    <a:pt x="1074968" y="146077"/>
                  </a:lnTo>
                  <a:lnTo>
                    <a:pt x="1075944" y="146304"/>
                  </a:lnTo>
                  <a:lnTo>
                    <a:pt x="1076098" y="147276"/>
                  </a:lnTo>
                  <a:lnTo>
                    <a:pt x="1112520" y="185928"/>
                  </a:lnTo>
                  <a:lnTo>
                    <a:pt x="1112520" y="322023"/>
                  </a:lnTo>
                  <a:lnTo>
                    <a:pt x="1232916" y="0"/>
                  </a:lnTo>
                  <a:close/>
                </a:path>
                <a:path w="1233170" h="1152525">
                  <a:moveTo>
                    <a:pt x="1074968" y="146077"/>
                  </a:moveTo>
                  <a:lnTo>
                    <a:pt x="1037844" y="106680"/>
                  </a:lnTo>
                  <a:lnTo>
                    <a:pt x="1011373" y="131323"/>
                  </a:lnTo>
                  <a:lnTo>
                    <a:pt x="1074968" y="146077"/>
                  </a:lnTo>
                  <a:close/>
                </a:path>
                <a:path w="1233170" h="1152525">
                  <a:moveTo>
                    <a:pt x="1112520" y="185928"/>
                  </a:moveTo>
                  <a:lnTo>
                    <a:pt x="1076098" y="147276"/>
                  </a:lnTo>
                  <a:lnTo>
                    <a:pt x="1086127" y="210462"/>
                  </a:lnTo>
                  <a:lnTo>
                    <a:pt x="1112520" y="185928"/>
                  </a:lnTo>
                  <a:close/>
                </a:path>
                <a:path w="1233170" h="1152525">
                  <a:moveTo>
                    <a:pt x="1112520" y="322023"/>
                  </a:moveTo>
                  <a:lnTo>
                    <a:pt x="1112520" y="185928"/>
                  </a:lnTo>
                  <a:lnTo>
                    <a:pt x="1086127" y="210462"/>
                  </a:lnTo>
                  <a:lnTo>
                    <a:pt x="1106424" y="338328"/>
                  </a:lnTo>
                  <a:lnTo>
                    <a:pt x="1112520" y="322023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6280" y="3966972"/>
              <a:ext cx="1731645" cy="643255"/>
            </a:xfrm>
            <a:custGeom>
              <a:avLst/>
              <a:gdLst/>
              <a:ahLst/>
              <a:cxnLst/>
              <a:rect l="l" t="t" r="r" b="b"/>
              <a:pathLst>
                <a:path w="1731645" h="643254">
                  <a:moveTo>
                    <a:pt x="358140" y="0"/>
                  </a:moveTo>
                  <a:lnTo>
                    <a:pt x="0" y="57912"/>
                  </a:lnTo>
                  <a:lnTo>
                    <a:pt x="190500" y="240659"/>
                  </a:lnTo>
                  <a:lnTo>
                    <a:pt x="190500" y="173736"/>
                  </a:lnTo>
                  <a:lnTo>
                    <a:pt x="222504" y="70104"/>
                  </a:lnTo>
                  <a:lnTo>
                    <a:pt x="257798" y="81084"/>
                  </a:lnTo>
                  <a:lnTo>
                    <a:pt x="358140" y="0"/>
                  </a:lnTo>
                  <a:close/>
                </a:path>
                <a:path w="1731645" h="643254">
                  <a:moveTo>
                    <a:pt x="257798" y="81084"/>
                  </a:moveTo>
                  <a:lnTo>
                    <a:pt x="222504" y="70104"/>
                  </a:lnTo>
                  <a:lnTo>
                    <a:pt x="190500" y="173736"/>
                  </a:lnTo>
                  <a:lnTo>
                    <a:pt x="207264" y="178951"/>
                  </a:lnTo>
                  <a:lnTo>
                    <a:pt x="207264" y="121920"/>
                  </a:lnTo>
                  <a:lnTo>
                    <a:pt x="257798" y="81084"/>
                  </a:lnTo>
                  <a:close/>
                </a:path>
                <a:path w="1731645" h="643254">
                  <a:moveTo>
                    <a:pt x="262128" y="309372"/>
                  </a:moveTo>
                  <a:lnTo>
                    <a:pt x="225628" y="184664"/>
                  </a:lnTo>
                  <a:lnTo>
                    <a:pt x="190500" y="173736"/>
                  </a:lnTo>
                  <a:lnTo>
                    <a:pt x="190500" y="240659"/>
                  </a:lnTo>
                  <a:lnTo>
                    <a:pt x="262128" y="309372"/>
                  </a:lnTo>
                  <a:close/>
                </a:path>
                <a:path w="1731645" h="643254">
                  <a:moveTo>
                    <a:pt x="1731264" y="539496"/>
                  </a:moveTo>
                  <a:lnTo>
                    <a:pt x="257798" y="81084"/>
                  </a:lnTo>
                  <a:lnTo>
                    <a:pt x="207264" y="121920"/>
                  </a:lnTo>
                  <a:lnTo>
                    <a:pt x="225628" y="184664"/>
                  </a:lnTo>
                  <a:lnTo>
                    <a:pt x="1699260" y="643128"/>
                  </a:lnTo>
                  <a:lnTo>
                    <a:pt x="1731264" y="539496"/>
                  </a:lnTo>
                  <a:close/>
                </a:path>
                <a:path w="1731645" h="643254">
                  <a:moveTo>
                    <a:pt x="225628" y="184664"/>
                  </a:moveTo>
                  <a:lnTo>
                    <a:pt x="207264" y="121920"/>
                  </a:lnTo>
                  <a:lnTo>
                    <a:pt x="207264" y="178951"/>
                  </a:lnTo>
                  <a:lnTo>
                    <a:pt x="225628" y="18466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89988" y="4241304"/>
              <a:ext cx="509270" cy="2030095"/>
            </a:xfrm>
            <a:custGeom>
              <a:avLst/>
              <a:gdLst/>
              <a:ahLst/>
              <a:cxnLst/>
              <a:rect l="l" t="t" r="r" b="b"/>
              <a:pathLst>
                <a:path w="509269" h="2030095">
                  <a:moveTo>
                    <a:pt x="341376" y="135636"/>
                  </a:moveTo>
                  <a:lnTo>
                    <a:pt x="329184" y="19812"/>
                  </a:lnTo>
                  <a:lnTo>
                    <a:pt x="311277" y="59817"/>
                  </a:lnTo>
                  <a:lnTo>
                    <a:pt x="303809" y="52349"/>
                  </a:lnTo>
                  <a:lnTo>
                    <a:pt x="303809" y="76504"/>
                  </a:lnTo>
                  <a:lnTo>
                    <a:pt x="303276" y="77724"/>
                  </a:lnTo>
                  <a:lnTo>
                    <a:pt x="302387" y="77698"/>
                  </a:lnTo>
                  <a:lnTo>
                    <a:pt x="303809" y="76504"/>
                  </a:lnTo>
                  <a:lnTo>
                    <a:pt x="303809" y="52349"/>
                  </a:lnTo>
                  <a:lnTo>
                    <a:pt x="295656" y="44196"/>
                  </a:lnTo>
                  <a:lnTo>
                    <a:pt x="291084" y="40767"/>
                  </a:lnTo>
                  <a:lnTo>
                    <a:pt x="291084" y="88392"/>
                  </a:lnTo>
                  <a:lnTo>
                    <a:pt x="289560" y="88392"/>
                  </a:lnTo>
                  <a:lnTo>
                    <a:pt x="290385" y="87693"/>
                  </a:lnTo>
                  <a:lnTo>
                    <a:pt x="291084" y="88392"/>
                  </a:lnTo>
                  <a:lnTo>
                    <a:pt x="291084" y="40767"/>
                  </a:lnTo>
                  <a:lnTo>
                    <a:pt x="246888" y="13716"/>
                  </a:lnTo>
                  <a:lnTo>
                    <a:pt x="207264" y="1524"/>
                  </a:lnTo>
                  <a:lnTo>
                    <a:pt x="193548" y="0"/>
                  </a:lnTo>
                  <a:lnTo>
                    <a:pt x="161544" y="0"/>
                  </a:lnTo>
                  <a:lnTo>
                    <a:pt x="112776" y="15240"/>
                  </a:lnTo>
                  <a:lnTo>
                    <a:pt x="73152" y="45720"/>
                  </a:lnTo>
                  <a:lnTo>
                    <a:pt x="51117" y="76860"/>
                  </a:lnTo>
                  <a:lnTo>
                    <a:pt x="51117" y="125984"/>
                  </a:lnTo>
                  <a:lnTo>
                    <a:pt x="50292" y="126492"/>
                  </a:lnTo>
                  <a:lnTo>
                    <a:pt x="48552" y="125171"/>
                  </a:lnTo>
                  <a:lnTo>
                    <a:pt x="51117" y="125984"/>
                  </a:lnTo>
                  <a:lnTo>
                    <a:pt x="51117" y="76860"/>
                  </a:lnTo>
                  <a:lnTo>
                    <a:pt x="44196" y="88392"/>
                  </a:lnTo>
                  <a:lnTo>
                    <a:pt x="38100" y="105156"/>
                  </a:lnTo>
                  <a:lnTo>
                    <a:pt x="35140" y="115011"/>
                  </a:lnTo>
                  <a:lnTo>
                    <a:pt x="0" y="88392"/>
                  </a:lnTo>
                  <a:lnTo>
                    <a:pt x="33528" y="166624"/>
                  </a:lnTo>
                  <a:lnTo>
                    <a:pt x="45720" y="195072"/>
                  </a:lnTo>
                  <a:lnTo>
                    <a:pt x="71628" y="150063"/>
                  </a:lnTo>
                  <a:lnTo>
                    <a:pt x="103632" y="94488"/>
                  </a:lnTo>
                  <a:lnTo>
                    <a:pt x="71539" y="113728"/>
                  </a:lnTo>
                  <a:lnTo>
                    <a:pt x="76200" y="102108"/>
                  </a:lnTo>
                  <a:lnTo>
                    <a:pt x="76200" y="103632"/>
                  </a:lnTo>
                  <a:lnTo>
                    <a:pt x="82296" y="92659"/>
                  </a:lnTo>
                  <a:lnTo>
                    <a:pt x="83820" y="89916"/>
                  </a:lnTo>
                  <a:lnTo>
                    <a:pt x="82296" y="91440"/>
                  </a:lnTo>
                  <a:lnTo>
                    <a:pt x="89916" y="81280"/>
                  </a:lnTo>
                  <a:lnTo>
                    <a:pt x="91440" y="79248"/>
                  </a:lnTo>
                  <a:lnTo>
                    <a:pt x="89916" y="80772"/>
                  </a:lnTo>
                  <a:lnTo>
                    <a:pt x="99060" y="68580"/>
                  </a:lnTo>
                  <a:lnTo>
                    <a:pt x="99060" y="70104"/>
                  </a:lnTo>
                  <a:lnTo>
                    <a:pt x="106680" y="62484"/>
                  </a:lnTo>
                  <a:lnTo>
                    <a:pt x="109728" y="59436"/>
                  </a:lnTo>
                  <a:lnTo>
                    <a:pt x="106680" y="60960"/>
                  </a:lnTo>
                  <a:lnTo>
                    <a:pt x="118872" y="51816"/>
                  </a:lnTo>
                  <a:lnTo>
                    <a:pt x="117348" y="53340"/>
                  </a:lnTo>
                  <a:lnTo>
                    <a:pt x="118872" y="52387"/>
                  </a:lnTo>
                  <a:lnTo>
                    <a:pt x="129540" y="45720"/>
                  </a:lnTo>
                  <a:lnTo>
                    <a:pt x="128016" y="47244"/>
                  </a:lnTo>
                  <a:lnTo>
                    <a:pt x="129540" y="46558"/>
                  </a:lnTo>
                  <a:lnTo>
                    <a:pt x="140208" y="41821"/>
                  </a:lnTo>
                  <a:lnTo>
                    <a:pt x="141732" y="41148"/>
                  </a:lnTo>
                  <a:lnTo>
                    <a:pt x="140208" y="41148"/>
                  </a:lnTo>
                  <a:lnTo>
                    <a:pt x="153924" y="36576"/>
                  </a:lnTo>
                  <a:lnTo>
                    <a:pt x="152400" y="38100"/>
                  </a:lnTo>
                  <a:lnTo>
                    <a:pt x="153924" y="37795"/>
                  </a:lnTo>
                  <a:lnTo>
                    <a:pt x="164592" y="35661"/>
                  </a:lnTo>
                  <a:lnTo>
                    <a:pt x="167640" y="35052"/>
                  </a:lnTo>
                  <a:lnTo>
                    <a:pt x="190500" y="35052"/>
                  </a:lnTo>
                  <a:lnTo>
                    <a:pt x="192024" y="35242"/>
                  </a:lnTo>
                  <a:lnTo>
                    <a:pt x="202692" y="36576"/>
                  </a:lnTo>
                  <a:lnTo>
                    <a:pt x="201168" y="36576"/>
                  </a:lnTo>
                  <a:lnTo>
                    <a:pt x="202692" y="36957"/>
                  </a:lnTo>
                  <a:lnTo>
                    <a:pt x="211836" y="39243"/>
                  </a:lnTo>
                  <a:lnTo>
                    <a:pt x="213360" y="39624"/>
                  </a:lnTo>
                  <a:lnTo>
                    <a:pt x="211836" y="38100"/>
                  </a:lnTo>
                  <a:lnTo>
                    <a:pt x="222504" y="42100"/>
                  </a:lnTo>
                  <a:lnTo>
                    <a:pt x="224028" y="42672"/>
                  </a:lnTo>
                  <a:lnTo>
                    <a:pt x="222504" y="41148"/>
                  </a:lnTo>
                  <a:lnTo>
                    <a:pt x="233172" y="45720"/>
                  </a:lnTo>
                  <a:lnTo>
                    <a:pt x="242316" y="50939"/>
                  </a:lnTo>
                  <a:lnTo>
                    <a:pt x="243840" y="51816"/>
                  </a:lnTo>
                  <a:lnTo>
                    <a:pt x="242316" y="50292"/>
                  </a:lnTo>
                  <a:lnTo>
                    <a:pt x="252984" y="56959"/>
                  </a:lnTo>
                  <a:lnTo>
                    <a:pt x="254508" y="57912"/>
                  </a:lnTo>
                  <a:lnTo>
                    <a:pt x="252984" y="56388"/>
                  </a:lnTo>
                  <a:lnTo>
                    <a:pt x="263652" y="64008"/>
                  </a:lnTo>
                  <a:lnTo>
                    <a:pt x="262128" y="64008"/>
                  </a:lnTo>
                  <a:lnTo>
                    <a:pt x="263652" y="65087"/>
                  </a:lnTo>
                  <a:lnTo>
                    <a:pt x="272796" y="71628"/>
                  </a:lnTo>
                  <a:lnTo>
                    <a:pt x="272796" y="70104"/>
                  </a:lnTo>
                  <a:lnTo>
                    <a:pt x="279844" y="77152"/>
                  </a:lnTo>
                  <a:lnTo>
                    <a:pt x="240792" y="76200"/>
                  </a:lnTo>
                  <a:lnTo>
                    <a:pt x="289560" y="105016"/>
                  </a:lnTo>
                  <a:lnTo>
                    <a:pt x="291084" y="105918"/>
                  </a:lnTo>
                  <a:lnTo>
                    <a:pt x="316992" y="121221"/>
                  </a:lnTo>
                  <a:lnTo>
                    <a:pt x="341376" y="135636"/>
                  </a:lnTo>
                  <a:close/>
                </a:path>
                <a:path w="509269" h="2030095">
                  <a:moveTo>
                    <a:pt x="509016" y="1694688"/>
                  </a:moveTo>
                  <a:lnTo>
                    <a:pt x="407250" y="1775079"/>
                  </a:lnTo>
                  <a:lnTo>
                    <a:pt x="357746" y="1126236"/>
                  </a:lnTo>
                  <a:lnTo>
                    <a:pt x="357746" y="1814182"/>
                  </a:lnTo>
                  <a:lnTo>
                    <a:pt x="356616" y="1815084"/>
                  </a:lnTo>
                  <a:lnTo>
                    <a:pt x="355320" y="1814347"/>
                  </a:lnTo>
                  <a:lnTo>
                    <a:pt x="357746" y="1814182"/>
                  </a:lnTo>
                  <a:lnTo>
                    <a:pt x="357746" y="1126236"/>
                  </a:lnTo>
                  <a:lnTo>
                    <a:pt x="295656" y="312420"/>
                  </a:lnTo>
                  <a:lnTo>
                    <a:pt x="188976" y="321564"/>
                  </a:lnTo>
                  <a:lnTo>
                    <a:pt x="299072" y="1782711"/>
                  </a:lnTo>
                  <a:lnTo>
                    <a:pt x="185928" y="1719072"/>
                  </a:lnTo>
                  <a:lnTo>
                    <a:pt x="371856" y="2029968"/>
                  </a:lnTo>
                  <a:lnTo>
                    <a:pt x="409956" y="1936826"/>
                  </a:lnTo>
                  <a:lnTo>
                    <a:pt x="509016" y="169468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48840" y="4573524"/>
              <a:ext cx="294640" cy="320040"/>
            </a:xfrm>
            <a:custGeom>
              <a:avLst/>
              <a:gdLst/>
              <a:ahLst/>
              <a:cxnLst/>
              <a:rect l="l" t="t" r="r" b="b"/>
              <a:pathLst>
                <a:path w="294639" h="320039">
                  <a:moveTo>
                    <a:pt x="94488" y="0"/>
                  </a:moveTo>
                  <a:lnTo>
                    <a:pt x="0" y="68580"/>
                  </a:lnTo>
                  <a:lnTo>
                    <a:pt x="43421" y="63284"/>
                  </a:lnTo>
                  <a:lnTo>
                    <a:pt x="45720" y="56388"/>
                  </a:lnTo>
                  <a:lnTo>
                    <a:pt x="60252" y="61232"/>
                  </a:lnTo>
                  <a:lnTo>
                    <a:pt x="62484" y="60960"/>
                  </a:lnTo>
                  <a:lnTo>
                    <a:pt x="63153" y="62199"/>
                  </a:lnTo>
                  <a:lnTo>
                    <a:pt x="77724" y="67056"/>
                  </a:lnTo>
                  <a:lnTo>
                    <a:pt x="77724" y="68580"/>
                  </a:lnTo>
                  <a:lnTo>
                    <a:pt x="79248" y="67056"/>
                  </a:lnTo>
                  <a:lnTo>
                    <a:pt x="79248" y="91973"/>
                  </a:lnTo>
                  <a:lnTo>
                    <a:pt x="92964" y="117348"/>
                  </a:lnTo>
                  <a:lnTo>
                    <a:pt x="94488" y="0"/>
                  </a:lnTo>
                  <a:close/>
                </a:path>
                <a:path w="294639" h="320039">
                  <a:moveTo>
                    <a:pt x="73946" y="82165"/>
                  </a:moveTo>
                  <a:lnTo>
                    <a:pt x="63153" y="62199"/>
                  </a:lnTo>
                  <a:lnTo>
                    <a:pt x="60252" y="61232"/>
                  </a:lnTo>
                  <a:lnTo>
                    <a:pt x="43421" y="63284"/>
                  </a:lnTo>
                  <a:lnTo>
                    <a:pt x="41148" y="70104"/>
                  </a:lnTo>
                  <a:lnTo>
                    <a:pt x="38100" y="85344"/>
                  </a:lnTo>
                  <a:lnTo>
                    <a:pt x="35052" y="112776"/>
                  </a:lnTo>
                  <a:lnTo>
                    <a:pt x="35052" y="128016"/>
                  </a:lnTo>
                  <a:lnTo>
                    <a:pt x="41148" y="169164"/>
                  </a:lnTo>
                  <a:lnTo>
                    <a:pt x="57912" y="207264"/>
                  </a:lnTo>
                  <a:lnTo>
                    <a:pt x="67056" y="222504"/>
                  </a:lnTo>
                  <a:lnTo>
                    <a:pt x="70104" y="226422"/>
                  </a:lnTo>
                  <a:lnTo>
                    <a:pt x="70104" y="103632"/>
                  </a:lnTo>
                  <a:lnTo>
                    <a:pt x="71628" y="96774"/>
                  </a:lnTo>
                  <a:lnTo>
                    <a:pt x="71628" y="91440"/>
                  </a:lnTo>
                  <a:lnTo>
                    <a:pt x="73946" y="82165"/>
                  </a:lnTo>
                  <a:close/>
                </a:path>
                <a:path w="294639" h="320039">
                  <a:moveTo>
                    <a:pt x="60252" y="61232"/>
                  </a:moveTo>
                  <a:lnTo>
                    <a:pt x="45720" y="56388"/>
                  </a:lnTo>
                  <a:lnTo>
                    <a:pt x="43421" y="63284"/>
                  </a:lnTo>
                  <a:lnTo>
                    <a:pt x="60252" y="61232"/>
                  </a:lnTo>
                  <a:close/>
                </a:path>
                <a:path w="294639" h="320039">
                  <a:moveTo>
                    <a:pt x="79248" y="67056"/>
                  </a:moveTo>
                  <a:lnTo>
                    <a:pt x="77724" y="68580"/>
                  </a:lnTo>
                  <a:lnTo>
                    <a:pt x="77724" y="67056"/>
                  </a:lnTo>
                  <a:lnTo>
                    <a:pt x="63153" y="62199"/>
                  </a:lnTo>
                  <a:lnTo>
                    <a:pt x="73946" y="82165"/>
                  </a:lnTo>
                  <a:lnTo>
                    <a:pt x="74676" y="79248"/>
                  </a:lnTo>
                  <a:lnTo>
                    <a:pt x="79248" y="67056"/>
                  </a:lnTo>
                  <a:close/>
                </a:path>
                <a:path w="294639" h="320039">
                  <a:moveTo>
                    <a:pt x="73152" y="149352"/>
                  </a:moveTo>
                  <a:lnTo>
                    <a:pt x="70104" y="137160"/>
                  </a:lnTo>
                  <a:lnTo>
                    <a:pt x="70104" y="226422"/>
                  </a:lnTo>
                  <a:lnTo>
                    <a:pt x="71628" y="228382"/>
                  </a:lnTo>
                  <a:lnTo>
                    <a:pt x="71628" y="147828"/>
                  </a:lnTo>
                  <a:lnTo>
                    <a:pt x="73152" y="149352"/>
                  </a:lnTo>
                  <a:close/>
                </a:path>
                <a:path w="294639" h="320039">
                  <a:moveTo>
                    <a:pt x="73152" y="89916"/>
                  </a:moveTo>
                  <a:lnTo>
                    <a:pt x="71628" y="91440"/>
                  </a:lnTo>
                  <a:lnTo>
                    <a:pt x="71628" y="96774"/>
                  </a:lnTo>
                  <a:lnTo>
                    <a:pt x="73152" y="89916"/>
                  </a:lnTo>
                  <a:close/>
                </a:path>
                <a:path w="294639" h="320039">
                  <a:moveTo>
                    <a:pt x="88392" y="190500"/>
                  </a:moveTo>
                  <a:lnTo>
                    <a:pt x="82296" y="179832"/>
                  </a:lnTo>
                  <a:lnTo>
                    <a:pt x="82296" y="181356"/>
                  </a:lnTo>
                  <a:lnTo>
                    <a:pt x="77724" y="169164"/>
                  </a:lnTo>
                  <a:lnTo>
                    <a:pt x="77724" y="170688"/>
                  </a:lnTo>
                  <a:lnTo>
                    <a:pt x="74676" y="158496"/>
                  </a:lnTo>
                  <a:lnTo>
                    <a:pt x="74676" y="160020"/>
                  </a:lnTo>
                  <a:lnTo>
                    <a:pt x="71628" y="147828"/>
                  </a:lnTo>
                  <a:lnTo>
                    <a:pt x="71628" y="228382"/>
                  </a:lnTo>
                  <a:lnTo>
                    <a:pt x="77724" y="236220"/>
                  </a:lnTo>
                  <a:lnTo>
                    <a:pt x="86868" y="243332"/>
                  </a:lnTo>
                  <a:lnTo>
                    <a:pt x="86868" y="188976"/>
                  </a:lnTo>
                  <a:lnTo>
                    <a:pt x="88392" y="190500"/>
                  </a:lnTo>
                  <a:close/>
                </a:path>
                <a:path w="294639" h="320039">
                  <a:moveTo>
                    <a:pt x="79248" y="91973"/>
                  </a:moveTo>
                  <a:lnTo>
                    <a:pt x="79248" y="67056"/>
                  </a:lnTo>
                  <a:lnTo>
                    <a:pt x="74676" y="79248"/>
                  </a:lnTo>
                  <a:lnTo>
                    <a:pt x="73946" y="82165"/>
                  </a:lnTo>
                  <a:lnTo>
                    <a:pt x="79248" y="91973"/>
                  </a:lnTo>
                  <a:close/>
                </a:path>
                <a:path w="294639" h="320039">
                  <a:moveTo>
                    <a:pt x="96012" y="202692"/>
                  </a:moveTo>
                  <a:lnTo>
                    <a:pt x="86868" y="188976"/>
                  </a:lnTo>
                  <a:lnTo>
                    <a:pt x="86868" y="243332"/>
                  </a:lnTo>
                  <a:lnTo>
                    <a:pt x="94488" y="249258"/>
                  </a:lnTo>
                  <a:lnTo>
                    <a:pt x="94488" y="201168"/>
                  </a:lnTo>
                  <a:lnTo>
                    <a:pt x="96012" y="202692"/>
                  </a:lnTo>
                  <a:close/>
                </a:path>
                <a:path w="294639" h="320039">
                  <a:moveTo>
                    <a:pt x="102978" y="211074"/>
                  </a:moveTo>
                  <a:lnTo>
                    <a:pt x="94488" y="201168"/>
                  </a:lnTo>
                  <a:lnTo>
                    <a:pt x="94488" y="249258"/>
                  </a:lnTo>
                  <a:lnTo>
                    <a:pt x="102108" y="255185"/>
                  </a:lnTo>
                  <a:lnTo>
                    <a:pt x="102108" y="210312"/>
                  </a:lnTo>
                  <a:lnTo>
                    <a:pt x="102978" y="211074"/>
                  </a:lnTo>
                  <a:close/>
                </a:path>
                <a:path w="294639" h="320039">
                  <a:moveTo>
                    <a:pt x="103632" y="211836"/>
                  </a:moveTo>
                  <a:lnTo>
                    <a:pt x="102978" y="211074"/>
                  </a:lnTo>
                  <a:lnTo>
                    <a:pt x="102108" y="210312"/>
                  </a:lnTo>
                  <a:lnTo>
                    <a:pt x="103632" y="211836"/>
                  </a:lnTo>
                  <a:close/>
                </a:path>
                <a:path w="294639" h="320039">
                  <a:moveTo>
                    <a:pt x="103632" y="256370"/>
                  </a:moveTo>
                  <a:lnTo>
                    <a:pt x="103632" y="211836"/>
                  </a:lnTo>
                  <a:lnTo>
                    <a:pt x="102108" y="210312"/>
                  </a:lnTo>
                  <a:lnTo>
                    <a:pt x="102108" y="255185"/>
                  </a:lnTo>
                  <a:lnTo>
                    <a:pt x="103632" y="256370"/>
                  </a:lnTo>
                  <a:close/>
                </a:path>
                <a:path w="294639" h="320039">
                  <a:moveTo>
                    <a:pt x="114300" y="262636"/>
                  </a:moveTo>
                  <a:lnTo>
                    <a:pt x="114300" y="220980"/>
                  </a:lnTo>
                  <a:lnTo>
                    <a:pt x="102978" y="211074"/>
                  </a:lnTo>
                  <a:lnTo>
                    <a:pt x="103632" y="211836"/>
                  </a:lnTo>
                  <a:lnTo>
                    <a:pt x="103632" y="256370"/>
                  </a:lnTo>
                  <a:lnTo>
                    <a:pt x="105156" y="257556"/>
                  </a:lnTo>
                  <a:lnTo>
                    <a:pt x="114300" y="262636"/>
                  </a:lnTo>
                  <a:close/>
                </a:path>
                <a:path w="294639" h="320039">
                  <a:moveTo>
                    <a:pt x="124968" y="228600"/>
                  </a:moveTo>
                  <a:lnTo>
                    <a:pt x="112776" y="219456"/>
                  </a:lnTo>
                  <a:lnTo>
                    <a:pt x="114300" y="220980"/>
                  </a:lnTo>
                  <a:lnTo>
                    <a:pt x="114300" y="262636"/>
                  </a:lnTo>
                  <a:lnTo>
                    <a:pt x="118872" y="265176"/>
                  </a:lnTo>
                  <a:lnTo>
                    <a:pt x="121920" y="266700"/>
                  </a:lnTo>
                  <a:lnTo>
                    <a:pt x="121920" y="227076"/>
                  </a:lnTo>
                  <a:lnTo>
                    <a:pt x="124968" y="228600"/>
                  </a:lnTo>
                  <a:close/>
                </a:path>
                <a:path w="294639" h="320039">
                  <a:moveTo>
                    <a:pt x="135636" y="273211"/>
                  </a:moveTo>
                  <a:lnTo>
                    <a:pt x="135636" y="234696"/>
                  </a:lnTo>
                  <a:lnTo>
                    <a:pt x="121920" y="227076"/>
                  </a:lnTo>
                  <a:lnTo>
                    <a:pt x="121920" y="266700"/>
                  </a:lnTo>
                  <a:lnTo>
                    <a:pt x="134112" y="272796"/>
                  </a:lnTo>
                  <a:lnTo>
                    <a:pt x="135636" y="273211"/>
                  </a:lnTo>
                  <a:close/>
                </a:path>
                <a:path w="294639" h="320039">
                  <a:moveTo>
                    <a:pt x="147828" y="239268"/>
                  </a:moveTo>
                  <a:lnTo>
                    <a:pt x="134112" y="233172"/>
                  </a:lnTo>
                  <a:lnTo>
                    <a:pt x="135636" y="234696"/>
                  </a:lnTo>
                  <a:lnTo>
                    <a:pt x="135636" y="273211"/>
                  </a:lnTo>
                  <a:lnTo>
                    <a:pt x="146304" y="276121"/>
                  </a:lnTo>
                  <a:lnTo>
                    <a:pt x="146304" y="239268"/>
                  </a:lnTo>
                  <a:lnTo>
                    <a:pt x="147828" y="239268"/>
                  </a:lnTo>
                  <a:close/>
                </a:path>
                <a:path w="294639" h="320039">
                  <a:moveTo>
                    <a:pt x="160020" y="242316"/>
                  </a:moveTo>
                  <a:lnTo>
                    <a:pt x="146304" y="239268"/>
                  </a:lnTo>
                  <a:lnTo>
                    <a:pt x="146304" y="276121"/>
                  </a:lnTo>
                  <a:lnTo>
                    <a:pt x="150876" y="277368"/>
                  </a:lnTo>
                  <a:lnTo>
                    <a:pt x="158496" y="278753"/>
                  </a:lnTo>
                  <a:lnTo>
                    <a:pt x="158496" y="242316"/>
                  </a:lnTo>
                  <a:lnTo>
                    <a:pt x="160020" y="242316"/>
                  </a:lnTo>
                  <a:close/>
                </a:path>
                <a:path w="294639" h="320039">
                  <a:moveTo>
                    <a:pt x="172212" y="245364"/>
                  </a:moveTo>
                  <a:lnTo>
                    <a:pt x="158496" y="242316"/>
                  </a:lnTo>
                  <a:lnTo>
                    <a:pt x="158496" y="278753"/>
                  </a:lnTo>
                  <a:lnTo>
                    <a:pt x="167640" y="280416"/>
                  </a:lnTo>
                  <a:lnTo>
                    <a:pt x="170688" y="280416"/>
                  </a:lnTo>
                  <a:lnTo>
                    <a:pt x="170688" y="245364"/>
                  </a:lnTo>
                  <a:lnTo>
                    <a:pt x="172212" y="245364"/>
                  </a:lnTo>
                  <a:close/>
                </a:path>
                <a:path w="294639" h="320039">
                  <a:moveTo>
                    <a:pt x="199644" y="280416"/>
                  </a:moveTo>
                  <a:lnTo>
                    <a:pt x="199644" y="245364"/>
                  </a:lnTo>
                  <a:lnTo>
                    <a:pt x="170688" y="245364"/>
                  </a:lnTo>
                  <a:lnTo>
                    <a:pt x="170688" y="280416"/>
                  </a:lnTo>
                  <a:lnTo>
                    <a:pt x="199644" y="280416"/>
                  </a:lnTo>
                  <a:close/>
                </a:path>
                <a:path w="294639" h="320039">
                  <a:moveTo>
                    <a:pt x="294132" y="225552"/>
                  </a:moveTo>
                  <a:lnTo>
                    <a:pt x="176784" y="225552"/>
                  </a:lnTo>
                  <a:lnTo>
                    <a:pt x="208899" y="244286"/>
                  </a:lnTo>
                  <a:lnTo>
                    <a:pt x="211836" y="243992"/>
                  </a:lnTo>
                  <a:lnTo>
                    <a:pt x="211836" y="243840"/>
                  </a:lnTo>
                  <a:lnTo>
                    <a:pt x="228600" y="239268"/>
                  </a:lnTo>
                  <a:lnTo>
                    <a:pt x="236220" y="274320"/>
                  </a:lnTo>
                  <a:lnTo>
                    <a:pt x="236220" y="303607"/>
                  </a:lnTo>
                  <a:lnTo>
                    <a:pt x="294132" y="225552"/>
                  </a:lnTo>
                  <a:close/>
                </a:path>
                <a:path w="294639" h="320039">
                  <a:moveTo>
                    <a:pt x="231648" y="257556"/>
                  </a:moveTo>
                  <a:lnTo>
                    <a:pt x="208899" y="244286"/>
                  </a:lnTo>
                  <a:lnTo>
                    <a:pt x="198120" y="245364"/>
                  </a:lnTo>
                  <a:lnTo>
                    <a:pt x="199644" y="245364"/>
                  </a:lnTo>
                  <a:lnTo>
                    <a:pt x="199644" y="280416"/>
                  </a:lnTo>
                  <a:lnTo>
                    <a:pt x="202692" y="280416"/>
                  </a:lnTo>
                  <a:lnTo>
                    <a:pt x="229453" y="275550"/>
                  </a:lnTo>
                  <a:lnTo>
                    <a:pt x="231648" y="257556"/>
                  </a:lnTo>
                  <a:close/>
                </a:path>
                <a:path w="294639" h="320039">
                  <a:moveTo>
                    <a:pt x="213360" y="246888"/>
                  </a:moveTo>
                  <a:lnTo>
                    <a:pt x="213360" y="243840"/>
                  </a:lnTo>
                  <a:lnTo>
                    <a:pt x="208899" y="244286"/>
                  </a:lnTo>
                  <a:lnTo>
                    <a:pt x="213360" y="246888"/>
                  </a:lnTo>
                  <a:close/>
                </a:path>
                <a:path w="294639" h="320039">
                  <a:moveTo>
                    <a:pt x="236220" y="274320"/>
                  </a:moveTo>
                  <a:lnTo>
                    <a:pt x="228600" y="239268"/>
                  </a:lnTo>
                  <a:lnTo>
                    <a:pt x="211836" y="243840"/>
                  </a:lnTo>
                  <a:lnTo>
                    <a:pt x="213360" y="243840"/>
                  </a:lnTo>
                  <a:lnTo>
                    <a:pt x="213360" y="246888"/>
                  </a:lnTo>
                  <a:lnTo>
                    <a:pt x="231648" y="257556"/>
                  </a:lnTo>
                  <a:lnTo>
                    <a:pt x="231648" y="275151"/>
                  </a:lnTo>
                  <a:lnTo>
                    <a:pt x="236220" y="274320"/>
                  </a:lnTo>
                  <a:close/>
                </a:path>
                <a:path w="294639" h="320039">
                  <a:moveTo>
                    <a:pt x="213360" y="243840"/>
                  </a:moveTo>
                  <a:lnTo>
                    <a:pt x="211836" y="243840"/>
                  </a:lnTo>
                  <a:lnTo>
                    <a:pt x="211836" y="243992"/>
                  </a:lnTo>
                  <a:lnTo>
                    <a:pt x="213360" y="243840"/>
                  </a:lnTo>
                  <a:close/>
                </a:path>
                <a:path w="294639" h="320039">
                  <a:moveTo>
                    <a:pt x="236220" y="303607"/>
                  </a:moveTo>
                  <a:lnTo>
                    <a:pt x="236220" y="274320"/>
                  </a:lnTo>
                  <a:lnTo>
                    <a:pt x="229453" y="275550"/>
                  </a:lnTo>
                  <a:lnTo>
                    <a:pt x="224028" y="320040"/>
                  </a:lnTo>
                  <a:lnTo>
                    <a:pt x="236220" y="303607"/>
                  </a:lnTo>
                  <a:close/>
                </a:path>
                <a:path w="294639" h="320039">
                  <a:moveTo>
                    <a:pt x="231648" y="275151"/>
                  </a:moveTo>
                  <a:lnTo>
                    <a:pt x="231648" y="257556"/>
                  </a:lnTo>
                  <a:lnTo>
                    <a:pt x="229453" y="275550"/>
                  </a:lnTo>
                  <a:lnTo>
                    <a:pt x="231648" y="275151"/>
                  </a:lnTo>
                  <a:close/>
                </a:path>
              </a:pathLst>
            </a:custGeom>
            <a:solidFill>
              <a:srgbClr val="00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88691" y="4474464"/>
              <a:ext cx="216535" cy="375285"/>
            </a:xfrm>
            <a:custGeom>
              <a:avLst/>
              <a:gdLst/>
              <a:ahLst/>
              <a:cxnLst/>
              <a:rect l="l" t="t" r="r" b="b"/>
              <a:pathLst>
                <a:path w="216535" h="375285">
                  <a:moveTo>
                    <a:pt x="94488" y="271272"/>
                  </a:moveTo>
                  <a:lnTo>
                    <a:pt x="0" y="341376"/>
                  </a:lnTo>
                  <a:lnTo>
                    <a:pt x="60960" y="359499"/>
                  </a:lnTo>
                  <a:lnTo>
                    <a:pt x="60960" y="313944"/>
                  </a:lnTo>
                  <a:lnTo>
                    <a:pt x="68580" y="310134"/>
                  </a:lnTo>
                  <a:lnTo>
                    <a:pt x="68580" y="309372"/>
                  </a:lnTo>
                  <a:lnTo>
                    <a:pt x="77724" y="303276"/>
                  </a:lnTo>
                  <a:lnTo>
                    <a:pt x="77724" y="304800"/>
                  </a:lnTo>
                  <a:lnTo>
                    <a:pt x="80472" y="302601"/>
                  </a:lnTo>
                  <a:lnTo>
                    <a:pt x="94488" y="271272"/>
                  </a:lnTo>
                  <a:close/>
                </a:path>
                <a:path w="216535" h="375285">
                  <a:moveTo>
                    <a:pt x="70104" y="325777"/>
                  </a:moveTo>
                  <a:lnTo>
                    <a:pt x="70104" y="309372"/>
                  </a:lnTo>
                  <a:lnTo>
                    <a:pt x="60960" y="313944"/>
                  </a:lnTo>
                  <a:lnTo>
                    <a:pt x="62484" y="313944"/>
                  </a:lnTo>
                  <a:lnTo>
                    <a:pt x="68802" y="328686"/>
                  </a:lnTo>
                  <a:lnTo>
                    <a:pt x="70104" y="325777"/>
                  </a:lnTo>
                  <a:close/>
                </a:path>
                <a:path w="216535" h="375285">
                  <a:moveTo>
                    <a:pt x="68802" y="328686"/>
                  </a:moveTo>
                  <a:lnTo>
                    <a:pt x="62484" y="313944"/>
                  </a:lnTo>
                  <a:lnTo>
                    <a:pt x="60960" y="313944"/>
                  </a:lnTo>
                  <a:lnTo>
                    <a:pt x="60960" y="359499"/>
                  </a:lnTo>
                  <a:lnTo>
                    <a:pt x="68580" y="361764"/>
                  </a:lnTo>
                  <a:lnTo>
                    <a:pt x="68580" y="329184"/>
                  </a:lnTo>
                  <a:lnTo>
                    <a:pt x="68802" y="328686"/>
                  </a:lnTo>
                  <a:close/>
                </a:path>
                <a:path w="216535" h="375285">
                  <a:moveTo>
                    <a:pt x="80472" y="302601"/>
                  </a:moveTo>
                  <a:lnTo>
                    <a:pt x="77724" y="304800"/>
                  </a:lnTo>
                  <a:lnTo>
                    <a:pt x="77724" y="303276"/>
                  </a:lnTo>
                  <a:lnTo>
                    <a:pt x="68580" y="309372"/>
                  </a:lnTo>
                  <a:lnTo>
                    <a:pt x="70104" y="309372"/>
                  </a:lnTo>
                  <a:lnTo>
                    <a:pt x="70104" y="325777"/>
                  </a:lnTo>
                  <a:lnTo>
                    <a:pt x="80472" y="302601"/>
                  </a:lnTo>
                  <a:close/>
                </a:path>
                <a:path w="216535" h="375285">
                  <a:moveTo>
                    <a:pt x="70104" y="309372"/>
                  </a:moveTo>
                  <a:lnTo>
                    <a:pt x="68580" y="309372"/>
                  </a:lnTo>
                  <a:lnTo>
                    <a:pt x="68580" y="310134"/>
                  </a:lnTo>
                  <a:lnTo>
                    <a:pt x="70104" y="309372"/>
                  </a:lnTo>
                  <a:close/>
                </a:path>
                <a:path w="216535" h="375285">
                  <a:moveTo>
                    <a:pt x="112776" y="374904"/>
                  </a:moveTo>
                  <a:lnTo>
                    <a:pt x="81228" y="342268"/>
                  </a:lnTo>
                  <a:lnTo>
                    <a:pt x="76200" y="344424"/>
                  </a:lnTo>
                  <a:lnTo>
                    <a:pt x="76200" y="345948"/>
                  </a:lnTo>
                  <a:lnTo>
                    <a:pt x="69362" y="329993"/>
                  </a:lnTo>
                  <a:lnTo>
                    <a:pt x="68580" y="329184"/>
                  </a:lnTo>
                  <a:lnTo>
                    <a:pt x="68580" y="361764"/>
                  </a:lnTo>
                  <a:lnTo>
                    <a:pt x="112776" y="374904"/>
                  </a:lnTo>
                  <a:close/>
                </a:path>
                <a:path w="216535" h="375285">
                  <a:moveTo>
                    <a:pt x="100584" y="331216"/>
                  </a:moveTo>
                  <a:lnTo>
                    <a:pt x="100584" y="284988"/>
                  </a:lnTo>
                  <a:lnTo>
                    <a:pt x="92964" y="292608"/>
                  </a:lnTo>
                  <a:lnTo>
                    <a:pt x="92964" y="291084"/>
                  </a:lnTo>
                  <a:lnTo>
                    <a:pt x="85344" y="298704"/>
                  </a:lnTo>
                  <a:lnTo>
                    <a:pt x="80472" y="302601"/>
                  </a:lnTo>
                  <a:lnTo>
                    <a:pt x="68802" y="328686"/>
                  </a:lnTo>
                  <a:lnTo>
                    <a:pt x="69362" y="329993"/>
                  </a:lnTo>
                  <a:lnTo>
                    <a:pt x="81228" y="342268"/>
                  </a:lnTo>
                  <a:lnTo>
                    <a:pt x="86868" y="339852"/>
                  </a:lnTo>
                  <a:lnTo>
                    <a:pt x="97536" y="333756"/>
                  </a:lnTo>
                  <a:lnTo>
                    <a:pt x="100584" y="331216"/>
                  </a:lnTo>
                  <a:close/>
                </a:path>
                <a:path w="216535" h="375285">
                  <a:moveTo>
                    <a:pt x="81228" y="342268"/>
                  </a:moveTo>
                  <a:lnTo>
                    <a:pt x="69362" y="329993"/>
                  </a:lnTo>
                  <a:lnTo>
                    <a:pt x="76200" y="345948"/>
                  </a:lnTo>
                  <a:lnTo>
                    <a:pt x="76200" y="344424"/>
                  </a:lnTo>
                  <a:lnTo>
                    <a:pt x="81228" y="342268"/>
                  </a:lnTo>
                  <a:close/>
                </a:path>
                <a:path w="216535" h="375285">
                  <a:moveTo>
                    <a:pt x="108204" y="324866"/>
                  </a:moveTo>
                  <a:lnTo>
                    <a:pt x="108204" y="277368"/>
                  </a:lnTo>
                  <a:lnTo>
                    <a:pt x="99060" y="284988"/>
                  </a:lnTo>
                  <a:lnTo>
                    <a:pt x="100584" y="284988"/>
                  </a:lnTo>
                  <a:lnTo>
                    <a:pt x="100584" y="331216"/>
                  </a:lnTo>
                  <a:lnTo>
                    <a:pt x="108204" y="324866"/>
                  </a:lnTo>
                  <a:close/>
                </a:path>
                <a:path w="216535" h="375285">
                  <a:moveTo>
                    <a:pt x="126492" y="307848"/>
                  </a:moveTo>
                  <a:lnTo>
                    <a:pt x="126492" y="249936"/>
                  </a:lnTo>
                  <a:lnTo>
                    <a:pt x="120396" y="260604"/>
                  </a:lnTo>
                  <a:lnTo>
                    <a:pt x="120396" y="259080"/>
                  </a:lnTo>
                  <a:lnTo>
                    <a:pt x="114300" y="269748"/>
                  </a:lnTo>
                  <a:lnTo>
                    <a:pt x="114300" y="268224"/>
                  </a:lnTo>
                  <a:lnTo>
                    <a:pt x="106680" y="277368"/>
                  </a:lnTo>
                  <a:lnTo>
                    <a:pt x="108204" y="277368"/>
                  </a:lnTo>
                  <a:lnTo>
                    <a:pt x="108204" y="324866"/>
                  </a:lnTo>
                  <a:lnTo>
                    <a:pt x="115824" y="318516"/>
                  </a:lnTo>
                  <a:lnTo>
                    <a:pt x="126492" y="307848"/>
                  </a:lnTo>
                  <a:close/>
                </a:path>
                <a:path w="216535" h="375285">
                  <a:moveTo>
                    <a:pt x="216408" y="54864"/>
                  </a:moveTo>
                  <a:lnTo>
                    <a:pt x="111252" y="0"/>
                  </a:lnTo>
                  <a:lnTo>
                    <a:pt x="131064" y="115824"/>
                  </a:lnTo>
                  <a:lnTo>
                    <a:pt x="137160" y="98842"/>
                  </a:lnTo>
                  <a:lnTo>
                    <a:pt x="137160" y="64008"/>
                  </a:lnTo>
                  <a:lnTo>
                    <a:pt x="151938" y="57674"/>
                  </a:lnTo>
                  <a:lnTo>
                    <a:pt x="152400" y="56388"/>
                  </a:lnTo>
                  <a:lnTo>
                    <a:pt x="155089" y="56323"/>
                  </a:lnTo>
                  <a:lnTo>
                    <a:pt x="169164" y="50292"/>
                  </a:lnTo>
                  <a:lnTo>
                    <a:pt x="171281" y="55938"/>
                  </a:lnTo>
                  <a:lnTo>
                    <a:pt x="216408" y="54864"/>
                  </a:lnTo>
                  <a:close/>
                </a:path>
                <a:path w="216535" h="375285">
                  <a:moveTo>
                    <a:pt x="146304" y="283159"/>
                  </a:moveTo>
                  <a:lnTo>
                    <a:pt x="146304" y="202692"/>
                  </a:lnTo>
                  <a:lnTo>
                    <a:pt x="140208" y="220980"/>
                  </a:lnTo>
                  <a:lnTo>
                    <a:pt x="140208" y="219456"/>
                  </a:lnTo>
                  <a:lnTo>
                    <a:pt x="134112" y="236220"/>
                  </a:lnTo>
                  <a:lnTo>
                    <a:pt x="134112" y="234696"/>
                  </a:lnTo>
                  <a:lnTo>
                    <a:pt x="124968" y="251460"/>
                  </a:lnTo>
                  <a:lnTo>
                    <a:pt x="126492" y="249936"/>
                  </a:lnTo>
                  <a:lnTo>
                    <a:pt x="126492" y="307848"/>
                  </a:lnTo>
                  <a:lnTo>
                    <a:pt x="134112" y="300228"/>
                  </a:lnTo>
                  <a:lnTo>
                    <a:pt x="146304" y="283159"/>
                  </a:lnTo>
                  <a:close/>
                </a:path>
                <a:path w="216535" h="375285">
                  <a:moveTo>
                    <a:pt x="151938" y="57674"/>
                  </a:moveTo>
                  <a:lnTo>
                    <a:pt x="137160" y="64008"/>
                  </a:lnTo>
                  <a:lnTo>
                    <a:pt x="141732" y="76200"/>
                  </a:lnTo>
                  <a:lnTo>
                    <a:pt x="141732" y="74676"/>
                  </a:lnTo>
                  <a:lnTo>
                    <a:pt x="143599" y="80902"/>
                  </a:lnTo>
                  <a:lnTo>
                    <a:pt x="151938" y="57674"/>
                  </a:lnTo>
                  <a:close/>
                </a:path>
                <a:path w="216535" h="375285">
                  <a:moveTo>
                    <a:pt x="143599" y="80902"/>
                  </a:moveTo>
                  <a:lnTo>
                    <a:pt x="141732" y="74676"/>
                  </a:lnTo>
                  <a:lnTo>
                    <a:pt x="141732" y="76200"/>
                  </a:lnTo>
                  <a:lnTo>
                    <a:pt x="137160" y="64008"/>
                  </a:lnTo>
                  <a:lnTo>
                    <a:pt x="137160" y="98842"/>
                  </a:lnTo>
                  <a:lnTo>
                    <a:pt x="143599" y="80902"/>
                  </a:lnTo>
                  <a:close/>
                </a:path>
                <a:path w="216535" h="375285">
                  <a:moveTo>
                    <a:pt x="188976" y="155448"/>
                  </a:moveTo>
                  <a:lnTo>
                    <a:pt x="188976" y="137160"/>
                  </a:lnTo>
                  <a:lnTo>
                    <a:pt x="187452" y="117348"/>
                  </a:lnTo>
                  <a:lnTo>
                    <a:pt x="184404" y="99060"/>
                  </a:lnTo>
                  <a:lnTo>
                    <a:pt x="179832" y="80772"/>
                  </a:lnTo>
                  <a:lnTo>
                    <a:pt x="173736" y="62484"/>
                  </a:lnTo>
                  <a:lnTo>
                    <a:pt x="171281" y="55938"/>
                  </a:lnTo>
                  <a:lnTo>
                    <a:pt x="155089" y="56323"/>
                  </a:lnTo>
                  <a:lnTo>
                    <a:pt x="151938" y="57674"/>
                  </a:lnTo>
                  <a:lnTo>
                    <a:pt x="143599" y="80902"/>
                  </a:lnTo>
                  <a:lnTo>
                    <a:pt x="146304" y="89916"/>
                  </a:lnTo>
                  <a:lnTo>
                    <a:pt x="146304" y="88392"/>
                  </a:lnTo>
                  <a:lnTo>
                    <a:pt x="150876" y="106680"/>
                  </a:lnTo>
                  <a:lnTo>
                    <a:pt x="150876" y="113538"/>
                  </a:lnTo>
                  <a:lnTo>
                    <a:pt x="152400" y="121920"/>
                  </a:lnTo>
                  <a:lnTo>
                    <a:pt x="152400" y="120396"/>
                  </a:lnTo>
                  <a:lnTo>
                    <a:pt x="153924" y="138684"/>
                  </a:lnTo>
                  <a:lnTo>
                    <a:pt x="153924" y="272491"/>
                  </a:lnTo>
                  <a:lnTo>
                    <a:pt x="156972" y="268224"/>
                  </a:lnTo>
                  <a:lnTo>
                    <a:pt x="173736" y="231648"/>
                  </a:lnTo>
                  <a:lnTo>
                    <a:pt x="184404" y="195072"/>
                  </a:lnTo>
                  <a:lnTo>
                    <a:pt x="187452" y="175260"/>
                  </a:lnTo>
                  <a:lnTo>
                    <a:pt x="188976" y="155448"/>
                  </a:lnTo>
                  <a:close/>
                </a:path>
                <a:path w="216535" h="375285">
                  <a:moveTo>
                    <a:pt x="153924" y="272491"/>
                  </a:moveTo>
                  <a:lnTo>
                    <a:pt x="153924" y="153924"/>
                  </a:lnTo>
                  <a:lnTo>
                    <a:pt x="152400" y="172212"/>
                  </a:lnTo>
                  <a:lnTo>
                    <a:pt x="152400" y="170688"/>
                  </a:lnTo>
                  <a:lnTo>
                    <a:pt x="149352" y="188976"/>
                  </a:lnTo>
                  <a:lnTo>
                    <a:pt x="149352" y="187452"/>
                  </a:lnTo>
                  <a:lnTo>
                    <a:pt x="144780" y="204216"/>
                  </a:lnTo>
                  <a:lnTo>
                    <a:pt x="146304" y="202692"/>
                  </a:lnTo>
                  <a:lnTo>
                    <a:pt x="146304" y="283159"/>
                  </a:lnTo>
                  <a:lnTo>
                    <a:pt x="153924" y="272491"/>
                  </a:lnTo>
                  <a:close/>
                </a:path>
                <a:path w="216535" h="375285">
                  <a:moveTo>
                    <a:pt x="150876" y="113538"/>
                  </a:moveTo>
                  <a:lnTo>
                    <a:pt x="150876" y="106680"/>
                  </a:lnTo>
                  <a:lnTo>
                    <a:pt x="149352" y="105156"/>
                  </a:lnTo>
                  <a:lnTo>
                    <a:pt x="150876" y="113538"/>
                  </a:lnTo>
                  <a:close/>
                </a:path>
                <a:path w="216535" h="375285">
                  <a:moveTo>
                    <a:pt x="171281" y="55938"/>
                  </a:moveTo>
                  <a:lnTo>
                    <a:pt x="169164" y="50292"/>
                  </a:lnTo>
                  <a:lnTo>
                    <a:pt x="155089" y="56323"/>
                  </a:lnTo>
                  <a:lnTo>
                    <a:pt x="171281" y="559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00505" y="4617215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B04F"/>
                </a:solidFill>
                <a:latin typeface="Cambria Math"/>
                <a:cs typeface="Cambria Math"/>
              </a:rPr>
              <a:t>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57934" y="4455671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Cambria Math"/>
                <a:cs typeface="Cambria Math"/>
              </a:rPr>
              <a:t>𝛽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87957" y="3798827"/>
            <a:ext cx="205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α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3352" y="2455572"/>
            <a:ext cx="6531609" cy="10985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angle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between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other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5" dirty="0">
                <a:solidFill>
                  <a:srgbClr val="FF0000"/>
                </a:solidFill>
                <a:latin typeface="Arial MT"/>
                <a:cs typeface="Arial MT"/>
              </a:rPr>
              <a:t>two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force</a:t>
            </a:r>
            <a:endParaRPr sz="2800">
              <a:latin typeface="Arial MT"/>
              <a:cs typeface="Arial MT"/>
            </a:endParaRPr>
          </a:p>
          <a:p>
            <a:pPr marL="289560" algn="ctr">
              <a:lnSpc>
                <a:spcPct val="100000"/>
              </a:lnSpc>
              <a:spcBef>
                <a:spcPts val="860"/>
              </a:spcBef>
            </a:pPr>
            <a:r>
              <a:rPr sz="2800" b="1" spc="-5" dirty="0">
                <a:solidFill>
                  <a:srgbClr val="00B04F"/>
                </a:solidFill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5440" y="5932428"/>
            <a:ext cx="9291955" cy="1353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189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1263650" marR="5080" indent="-1251585">
              <a:lnSpc>
                <a:spcPct val="100000"/>
              </a:lnSpc>
              <a:spcBef>
                <a:spcPts val="1810"/>
              </a:spcBef>
            </a:pPr>
            <a:r>
              <a:rPr sz="2400" b="1" spc="-5" dirty="0">
                <a:solidFill>
                  <a:srgbClr val="C55910"/>
                </a:solidFill>
                <a:latin typeface="Calibri"/>
                <a:cs typeface="Calibri"/>
              </a:rPr>
              <a:t>While</a:t>
            </a:r>
            <a:r>
              <a:rPr sz="2400" b="1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55910"/>
                </a:solidFill>
                <a:latin typeface="Calibri"/>
                <a:cs typeface="Calibri"/>
              </a:rPr>
              <a:t>using</a:t>
            </a:r>
            <a:r>
              <a:rPr sz="2400" b="1" spc="10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55910"/>
                </a:solidFill>
                <a:latin typeface="Calibri"/>
                <a:cs typeface="Calibri"/>
              </a:rPr>
              <a:t>Lami’s</a:t>
            </a:r>
            <a:r>
              <a:rPr sz="2400" b="1" spc="-15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55910"/>
                </a:solidFill>
                <a:latin typeface="Calibri"/>
                <a:cs typeface="Calibri"/>
              </a:rPr>
              <a:t>theorem, all the</a:t>
            </a:r>
            <a:r>
              <a:rPr sz="2400" b="1" spc="10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55910"/>
                </a:solidFill>
                <a:latin typeface="Calibri"/>
                <a:cs typeface="Calibri"/>
              </a:rPr>
              <a:t>three</a:t>
            </a:r>
            <a:r>
              <a:rPr sz="2400" b="1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55910"/>
                </a:solidFill>
                <a:latin typeface="Calibri"/>
                <a:cs typeface="Calibri"/>
              </a:rPr>
              <a:t>forces</a:t>
            </a:r>
            <a:r>
              <a:rPr sz="2400" b="1" spc="-10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55910"/>
                </a:solidFill>
                <a:latin typeface="Calibri"/>
                <a:cs typeface="Calibri"/>
              </a:rPr>
              <a:t>should</a:t>
            </a:r>
            <a:r>
              <a:rPr sz="2400" b="1" spc="5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55910"/>
                </a:solidFill>
                <a:latin typeface="Calibri"/>
                <a:cs typeface="Calibri"/>
              </a:rPr>
              <a:t>be</a:t>
            </a:r>
            <a:r>
              <a:rPr sz="2400" b="1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55910"/>
                </a:solidFill>
                <a:latin typeface="Calibri"/>
                <a:cs typeface="Calibri"/>
              </a:rPr>
              <a:t>either </a:t>
            </a:r>
            <a:r>
              <a:rPr sz="2400" b="1" spc="-10" dirty="0">
                <a:solidFill>
                  <a:srgbClr val="C55910"/>
                </a:solidFill>
                <a:latin typeface="Calibri"/>
                <a:cs typeface="Calibri"/>
              </a:rPr>
              <a:t>directed </a:t>
            </a:r>
            <a:r>
              <a:rPr sz="2400" b="1" spc="-525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C55910"/>
                </a:solidFill>
                <a:latin typeface="Calibri"/>
                <a:cs typeface="Calibri"/>
              </a:rPr>
              <a:t>away</a:t>
            </a:r>
            <a:r>
              <a:rPr sz="2400" b="1" dirty="0">
                <a:solidFill>
                  <a:srgbClr val="C55910"/>
                </a:solidFill>
                <a:latin typeface="Calibri"/>
                <a:cs typeface="Calibri"/>
              </a:rPr>
              <a:t> or</a:t>
            </a:r>
            <a:r>
              <a:rPr sz="2400" b="1" spc="-20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55910"/>
                </a:solidFill>
                <a:latin typeface="Calibri"/>
                <a:cs typeface="Calibri"/>
              </a:rPr>
              <a:t>all </a:t>
            </a:r>
            <a:r>
              <a:rPr sz="2400" b="1" spc="-10" dirty="0">
                <a:solidFill>
                  <a:srgbClr val="C55910"/>
                </a:solidFill>
                <a:latin typeface="Calibri"/>
                <a:cs typeface="Calibri"/>
              </a:rPr>
              <a:t>directed</a:t>
            </a:r>
            <a:r>
              <a:rPr sz="2400" b="1" spc="-20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55910"/>
                </a:solidFill>
                <a:latin typeface="Calibri"/>
                <a:cs typeface="Calibri"/>
              </a:rPr>
              <a:t>towards</a:t>
            </a:r>
            <a:r>
              <a:rPr sz="2400" b="1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55910"/>
                </a:solidFill>
                <a:latin typeface="Calibri"/>
                <a:cs typeface="Calibri"/>
              </a:rPr>
              <a:t>the</a:t>
            </a:r>
            <a:r>
              <a:rPr sz="2400" b="1" spc="5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55910"/>
                </a:solidFill>
                <a:latin typeface="Calibri"/>
                <a:cs typeface="Calibri"/>
              </a:rPr>
              <a:t>point</a:t>
            </a:r>
            <a:r>
              <a:rPr sz="2400" b="1" spc="5" dirty="0">
                <a:solidFill>
                  <a:srgbClr val="C5591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55910"/>
                </a:solidFill>
                <a:latin typeface="Calibri"/>
                <a:cs typeface="Calibri"/>
              </a:rPr>
              <a:t>of</a:t>
            </a:r>
            <a:r>
              <a:rPr sz="2400" b="1" spc="-10" dirty="0">
                <a:solidFill>
                  <a:srgbClr val="C55910"/>
                </a:solidFill>
                <a:latin typeface="Calibri"/>
                <a:cs typeface="Calibri"/>
              </a:rPr>
              <a:t> concurrence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2412" y="3783586"/>
            <a:ext cx="196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8052" y="3669791"/>
            <a:ext cx="4395215" cy="13639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752348"/>
            <a:ext cx="6544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Moment</a:t>
            </a:r>
            <a:r>
              <a:rPr sz="3600" spc="-10" dirty="0"/>
              <a:t> </a:t>
            </a:r>
            <a:r>
              <a:rPr sz="3600" dirty="0"/>
              <a:t>of</a:t>
            </a:r>
            <a:r>
              <a:rPr sz="3600" spc="-5" dirty="0"/>
              <a:t> </a:t>
            </a:r>
            <a:r>
              <a:rPr sz="3600" dirty="0"/>
              <a:t>a</a:t>
            </a:r>
            <a:r>
              <a:rPr sz="3600" spc="-5" dirty="0"/>
              <a:t> </a:t>
            </a:r>
            <a:r>
              <a:rPr sz="3600" spc="-15" dirty="0"/>
              <a:t>Force</a:t>
            </a:r>
            <a:r>
              <a:rPr sz="3600" spc="-190" dirty="0"/>
              <a:t> </a:t>
            </a:r>
            <a:r>
              <a:rPr sz="3600" spc="-5" dirty="0"/>
              <a:t>About</a:t>
            </a:r>
            <a:r>
              <a:rPr sz="3600" spc="-25" dirty="0"/>
              <a:t> </a:t>
            </a:r>
            <a:r>
              <a:rPr sz="3600" dirty="0"/>
              <a:t>a</a:t>
            </a:r>
            <a:r>
              <a:rPr sz="3600" spc="-5" dirty="0"/>
              <a:t> Point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1807464"/>
            <a:ext cx="9246107" cy="530047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4922" y="4829037"/>
            <a:ext cx="965043" cy="21624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7556" y="1807464"/>
            <a:ext cx="9470390" cy="5300980"/>
            <a:chOff x="257556" y="1807464"/>
            <a:chExt cx="9470390" cy="53009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2322" y="1973335"/>
              <a:ext cx="2195039" cy="20968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556" y="1807464"/>
              <a:ext cx="9246107" cy="530047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20453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</a:t>
            </a:r>
            <a:r>
              <a:rPr spc="5" dirty="0"/>
              <a:t>o</a:t>
            </a:r>
            <a:r>
              <a:rPr dirty="0"/>
              <a:t>me</a:t>
            </a:r>
            <a:r>
              <a:rPr spc="-5" dirty="0"/>
              <a:t>n</a:t>
            </a:r>
            <a:r>
              <a:rPr dirty="0"/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107" y="2488692"/>
            <a:ext cx="5504688" cy="45735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54" y="461344"/>
            <a:ext cx="9888129" cy="1110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868" y="378968"/>
            <a:ext cx="6917055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Moment</a:t>
            </a:r>
            <a:r>
              <a:rPr spc="-50" dirty="0"/>
              <a:t> </a:t>
            </a:r>
            <a:r>
              <a:rPr spc="-5" dirty="0"/>
              <a:t>in</a:t>
            </a:r>
            <a:r>
              <a:rPr spc="-105" dirty="0"/>
              <a:t> </a:t>
            </a:r>
            <a:r>
              <a:rPr spc="-110" dirty="0"/>
              <a:t>Two</a:t>
            </a:r>
            <a:r>
              <a:rPr spc="-35" dirty="0"/>
              <a:t> </a:t>
            </a:r>
            <a:r>
              <a:rPr dirty="0"/>
              <a:t>Dimensional </a:t>
            </a:r>
            <a:r>
              <a:rPr spc="-1085" dirty="0"/>
              <a:t> </a:t>
            </a:r>
            <a:r>
              <a:rPr dirty="0"/>
              <a:t>System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41163" y="1950213"/>
            <a:ext cx="1616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63650" algn="l"/>
              </a:tabLst>
            </a:pP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05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254" y="2334261"/>
            <a:ext cx="1612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265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796" y="1950213"/>
            <a:ext cx="6954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9915" algn="l"/>
                <a:tab pos="1447800" algn="l"/>
                <a:tab pos="2653030" algn="l"/>
                <a:tab pos="3928745" algn="l"/>
                <a:tab pos="4651375" algn="l"/>
                <a:tab pos="5206365" algn="l"/>
                <a:tab pos="6043930" algn="l"/>
              </a:tabLst>
            </a:pP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fo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05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796" y="2334261"/>
            <a:ext cx="66967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81785" algn="l"/>
                <a:tab pos="2682240" algn="l"/>
                <a:tab pos="4563110" algn="l"/>
                <a:tab pos="6132830" algn="l"/>
              </a:tabLst>
            </a:pP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2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265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2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796" y="2718310"/>
            <a:ext cx="883031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  <a:tabLst>
                <a:tab pos="1337945" algn="l"/>
                <a:tab pos="2016125" algn="l"/>
                <a:tab pos="2874010" algn="l"/>
                <a:tab pos="3716654" algn="l"/>
                <a:tab pos="4563110" algn="l"/>
                <a:tab pos="5417820" algn="l"/>
                <a:tab pos="6533515" algn="l"/>
                <a:tab pos="7117080" algn="l"/>
                <a:tab pos="7252334" algn="l"/>
                <a:tab pos="8442325" algn="l"/>
                <a:tab pos="8528050" algn="l"/>
              </a:tabLst>
            </a:pP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counterclockwise,	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	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clockwise,	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		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sense	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85" dirty="0">
                <a:solidFill>
                  <a:srgbClr val="FF0000"/>
                </a:solidFill>
                <a:latin typeface="Arial MT"/>
                <a:cs typeface="Arial MT"/>
              </a:rPr>
              <a:t>v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290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6796" y="3486406"/>
            <a:ext cx="8832215" cy="1219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3190"/>
              </a:lnSpc>
              <a:spcBef>
                <a:spcPts val="95"/>
              </a:spcBef>
              <a:tabLst>
                <a:tab pos="1450340" algn="l"/>
                <a:tab pos="2085975" algn="l"/>
                <a:tab pos="2986405" algn="l"/>
                <a:tab pos="3705860" algn="l"/>
                <a:tab pos="4550410" algn="l"/>
                <a:tab pos="5493385" algn="l"/>
                <a:tab pos="6337935" algn="l"/>
                <a:tab pos="7588884" algn="l"/>
                <a:tab pos="8255000" algn="l"/>
              </a:tabLst>
            </a:pP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v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290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ou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endParaRPr sz="2800">
              <a:latin typeface="Arial MT"/>
              <a:cs typeface="Arial MT"/>
            </a:endParaRPr>
          </a:p>
          <a:p>
            <a:pPr marL="8267700" marR="5080" indent="-635" algn="r">
              <a:lnSpc>
                <a:spcPts val="3020"/>
              </a:lnSpc>
              <a:spcBef>
                <a:spcPts val="215"/>
              </a:spcBef>
            </a:pP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65" dirty="0">
                <a:solidFill>
                  <a:srgbClr val="FF0000"/>
                </a:solidFill>
                <a:latin typeface="Arial MT"/>
                <a:cs typeface="Arial MT"/>
              </a:rPr>
              <a:t>e  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796" y="3870455"/>
            <a:ext cx="7545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29995" algn="l"/>
                <a:tab pos="1865630" algn="l"/>
                <a:tab pos="2679065" algn="l"/>
                <a:tab pos="4563110" algn="l"/>
                <a:tab pos="6885305" algn="l"/>
              </a:tabLst>
            </a:pP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tr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250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22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6796" y="4254503"/>
            <a:ext cx="7487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44880" algn="l"/>
                <a:tab pos="1781810" algn="l"/>
                <a:tab pos="3895090" algn="l"/>
                <a:tab pos="4563110" algn="l"/>
                <a:tab pos="7141209" algn="l"/>
              </a:tabLst>
            </a:pP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h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800" spc="5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800" spc="5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ni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	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6796" y="4638551"/>
            <a:ext cx="7891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63110" algn="l"/>
              </a:tabLst>
            </a:pP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moment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positive.	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moment</a:t>
            </a:r>
            <a:r>
              <a:rPr sz="2800" spc="-1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800" spc="-1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0000"/>
                </a:solidFill>
                <a:latin typeface="Arial MT"/>
                <a:cs typeface="Arial MT"/>
              </a:rPr>
              <a:t>negative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78067" y="4372355"/>
            <a:ext cx="2677667" cy="26898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300" y="2488691"/>
            <a:ext cx="5492496" cy="4814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54" y="461344"/>
            <a:ext cx="9888129" cy="1110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49187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Varignon’s</a:t>
            </a:r>
            <a:r>
              <a:rPr spc="-165" dirty="0"/>
              <a:t> </a:t>
            </a:r>
            <a:r>
              <a:rPr spc="-10" dirty="0"/>
              <a:t>Theorem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3352" y="1797813"/>
            <a:ext cx="9079865" cy="16040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88265" algn="just">
              <a:lnSpc>
                <a:spcPts val="3020"/>
              </a:lnSpc>
              <a:spcBef>
                <a:spcPts val="480"/>
              </a:spcBef>
            </a:pP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moment about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given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point </a:t>
            </a:r>
            <a:r>
              <a:rPr sz="2800" spc="35" dirty="0">
                <a:solidFill>
                  <a:srgbClr val="FF0000"/>
                </a:solidFill>
                <a:latin typeface="Arial MT"/>
                <a:cs typeface="Arial MT"/>
              </a:rPr>
              <a:t>O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the resultant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several </a:t>
            </a: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concurrent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forces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equal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sum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the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moments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various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forces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about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same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point</a:t>
            </a:r>
            <a:r>
              <a:rPr sz="2800" spc="-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O.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4732" y="4781807"/>
            <a:ext cx="1425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 marR="5080" indent="-21780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6F2FA0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h</a:t>
            </a:r>
            <a:r>
              <a:rPr sz="1800" spc="5" dirty="0">
                <a:solidFill>
                  <a:srgbClr val="6F2FA0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6F2FA0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6F2FA0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c</a:t>
            </a:r>
            <a:r>
              <a:rPr sz="1800" spc="-10" dirty="0">
                <a:solidFill>
                  <a:srgbClr val="6F2FA0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an  </a:t>
            </a:r>
            <a:r>
              <a:rPr sz="1800" spc="5" dirty="0">
                <a:solidFill>
                  <a:srgbClr val="6F2FA0"/>
                </a:solidFill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1</a:t>
            </a:r>
            <a:r>
              <a:rPr sz="1800" spc="10" dirty="0">
                <a:solidFill>
                  <a:srgbClr val="6F2FA0"/>
                </a:solidFill>
                <a:latin typeface="Calibri"/>
                <a:cs typeface="Calibri"/>
              </a:rPr>
              <a:t>6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54–1722)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7266" y="4781807"/>
            <a:ext cx="8528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French 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 </a:t>
            </a:r>
            <a:r>
              <a:rPr sz="1800" spc="-100" dirty="0">
                <a:solidFill>
                  <a:srgbClr val="6F2FA0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6F2FA0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6F2FA0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n  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long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19724" y="5330448"/>
            <a:ext cx="63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b</a:t>
            </a:r>
            <a:r>
              <a:rPr sz="1800" spc="-10" dirty="0">
                <a:solidFill>
                  <a:srgbClr val="6F2FA0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6F2FA0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6F2FA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6355" y="5330448"/>
            <a:ext cx="612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62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he  </a:t>
            </a:r>
            <a:r>
              <a:rPr sz="1800" spc="-10" dirty="0">
                <a:solidFill>
                  <a:srgbClr val="6F2FA0"/>
                </a:solidFill>
                <a:latin typeface="Calibri"/>
                <a:cs typeface="Calibri"/>
              </a:rPr>
              <a:t>v</a:t>
            </a:r>
            <a:r>
              <a:rPr sz="1800" spc="5" dirty="0">
                <a:solidFill>
                  <a:srgbClr val="6F2FA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6F2FA0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7266" y="5604768"/>
            <a:ext cx="19869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81710" algn="l"/>
                <a:tab pos="1347470" algn="l"/>
                <a:tab pos="1390650" algn="l"/>
              </a:tabLst>
            </a:pPr>
            <a:r>
              <a:rPr sz="1800" spc="-10" dirty="0">
                <a:solidFill>
                  <a:srgbClr val="6F2FA0"/>
                </a:solidFill>
                <a:latin typeface="Calibri"/>
                <a:cs typeface="Calibri"/>
              </a:rPr>
              <a:t>introduction		</a:t>
            </a:r>
            <a:r>
              <a:rPr sz="1800" spc="5" dirty="0">
                <a:solidFill>
                  <a:srgbClr val="6F2FA0"/>
                </a:solidFill>
                <a:latin typeface="Calibri"/>
                <a:cs typeface="Calibri"/>
              </a:rPr>
              <a:t>of </a:t>
            </a:r>
            <a:r>
              <a:rPr sz="1800" spc="10" dirty="0">
                <a:solidFill>
                  <a:srgbClr val="6F2FA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6F2FA0"/>
                </a:solidFill>
                <a:latin typeface="Calibri"/>
                <a:cs typeface="Calibri"/>
              </a:rPr>
              <a:t>lg</a:t>
            </a:r>
            <a:r>
              <a:rPr sz="1800" spc="5" dirty="0">
                <a:solidFill>
                  <a:srgbClr val="6F2FA0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b</a:t>
            </a:r>
            <a:r>
              <a:rPr sz="1800" spc="-40" dirty="0">
                <a:solidFill>
                  <a:srgbClr val="6F2FA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a,	</a:t>
            </a:r>
            <a:r>
              <a:rPr sz="1800" spc="-10" dirty="0">
                <a:solidFill>
                  <a:srgbClr val="6F2FA0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s	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n</a:t>
            </a:r>
            <a:r>
              <a:rPr sz="1800" spc="-15" dirty="0">
                <a:solidFill>
                  <a:srgbClr val="6F2FA0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4051" y="5879088"/>
            <a:ext cx="224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F2FA0"/>
                </a:solidFill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87266" y="6153408"/>
            <a:ext cx="1901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6F2FA0"/>
                </a:solidFill>
                <a:latin typeface="Calibri"/>
                <a:cs typeface="Calibri"/>
              </a:rPr>
              <a:t>Varignon’s</a:t>
            </a:r>
            <a:r>
              <a:rPr sz="1800" spc="-40" dirty="0">
                <a:solidFill>
                  <a:srgbClr val="6F2FA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6F2FA0"/>
                </a:solidFill>
                <a:latin typeface="Calibri"/>
                <a:cs typeface="Calibri"/>
              </a:rPr>
              <a:t>theorem.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4123" y="3191255"/>
            <a:ext cx="5463540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17354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</a:t>
            </a:r>
            <a:r>
              <a:rPr spc="5" dirty="0"/>
              <a:t>o</a:t>
            </a:r>
            <a:r>
              <a:rPr spc="-5" dirty="0"/>
              <a:t>upl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pc="85" dirty="0"/>
              <a:t>Two </a:t>
            </a:r>
            <a:r>
              <a:rPr spc="155" dirty="0"/>
              <a:t>forces </a:t>
            </a:r>
            <a:r>
              <a:rPr spc="-25" dirty="0"/>
              <a:t>F </a:t>
            </a:r>
            <a:r>
              <a:rPr spc="135" dirty="0"/>
              <a:t>and </a:t>
            </a:r>
            <a:r>
              <a:rPr spc="-15" dirty="0"/>
              <a:t>-F </a:t>
            </a:r>
            <a:r>
              <a:rPr spc="114" dirty="0"/>
              <a:t>having </a:t>
            </a:r>
            <a:r>
              <a:rPr spc="145" dirty="0"/>
              <a:t>the </a:t>
            </a:r>
            <a:r>
              <a:rPr spc="110" dirty="0"/>
              <a:t>same </a:t>
            </a:r>
            <a:r>
              <a:rPr spc="125" dirty="0"/>
              <a:t>magnitude, </a:t>
            </a:r>
            <a:r>
              <a:rPr spc="130" dirty="0"/>
              <a:t> </a:t>
            </a:r>
            <a:r>
              <a:rPr spc="135" dirty="0"/>
              <a:t>parallel</a:t>
            </a:r>
            <a:r>
              <a:rPr spc="-40" dirty="0"/>
              <a:t> </a:t>
            </a:r>
            <a:r>
              <a:rPr spc="120" dirty="0"/>
              <a:t>lines</a:t>
            </a:r>
            <a:r>
              <a:rPr spc="-75" dirty="0"/>
              <a:t> </a:t>
            </a:r>
            <a:r>
              <a:rPr spc="140" dirty="0"/>
              <a:t>of</a:t>
            </a:r>
            <a:r>
              <a:rPr spc="245" dirty="0"/>
              <a:t> </a:t>
            </a:r>
            <a:r>
              <a:rPr spc="145" dirty="0"/>
              <a:t>action,</a:t>
            </a:r>
            <a:r>
              <a:rPr spc="-70" dirty="0"/>
              <a:t> </a:t>
            </a:r>
            <a:r>
              <a:rPr spc="135" dirty="0"/>
              <a:t>and</a:t>
            </a:r>
            <a:r>
              <a:rPr spc="-80" dirty="0"/>
              <a:t> </a:t>
            </a:r>
            <a:r>
              <a:rPr spc="145" dirty="0"/>
              <a:t>opposite</a:t>
            </a:r>
            <a:r>
              <a:rPr spc="-75" dirty="0"/>
              <a:t> </a:t>
            </a:r>
            <a:r>
              <a:rPr spc="110" dirty="0"/>
              <a:t>sense</a:t>
            </a:r>
            <a:r>
              <a:rPr spc="-80" dirty="0"/>
              <a:t> </a:t>
            </a:r>
            <a:r>
              <a:rPr spc="135" dirty="0"/>
              <a:t>are</a:t>
            </a:r>
            <a:r>
              <a:rPr spc="-65" dirty="0"/>
              <a:t> </a:t>
            </a:r>
            <a:r>
              <a:rPr spc="130" dirty="0"/>
              <a:t>said </a:t>
            </a:r>
            <a:r>
              <a:rPr spc="-765" dirty="0"/>
              <a:t> </a:t>
            </a:r>
            <a:r>
              <a:rPr spc="165" dirty="0"/>
              <a:t>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4120" y="3283482"/>
            <a:ext cx="2449195" cy="411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4"/>
              </a:lnSpc>
            </a:pP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form</a:t>
            </a:r>
            <a:r>
              <a:rPr sz="2800" spc="-1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-11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couple.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240" y="3020567"/>
            <a:ext cx="4017264" cy="27538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7855" y="3261359"/>
            <a:ext cx="2328672" cy="38389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0868" y="5662680"/>
            <a:ext cx="584835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  <a:tab pos="972185" algn="l"/>
                <a:tab pos="1654810" algn="l"/>
                <a:tab pos="2063750" algn="l"/>
                <a:tab pos="2636520" algn="l"/>
                <a:tab pos="4356100" algn="l"/>
                <a:tab pos="4767580" algn="l"/>
                <a:tab pos="5340350" algn="l"/>
              </a:tabLst>
            </a:pP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Th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e	s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u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m	</a:t>
            </a:r>
            <a:r>
              <a:rPr sz="2400" b="1" spc="-10" dirty="0">
                <a:solidFill>
                  <a:srgbClr val="7E5F00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f	</a:t>
            </a:r>
            <a:r>
              <a:rPr sz="2400" b="1" spc="5" dirty="0">
                <a:solidFill>
                  <a:srgbClr val="7E5F00"/>
                </a:solidFill>
                <a:latin typeface="Calibri"/>
                <a:cs typeface="Calibri"/>
              </a:rPr>
              <a:t>t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h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e	</a:t>
            </a:r>
            <a:r>
              <a:rPr sz="2400" b="1" spc="-10" dirty="0">
                <a:solidFill>
                  <a:srgbClr val="7E5F00"/>
                </a:solidFill>
                <a:latin typeface="Calibri"/>
                <a:cs typeface="Calibri"/>
              </a:rPr>
              <a:t>c</a:t>
            </a:r>
            <a:r>
              <a:rPr sz="2400" b="1" spc="5" dirty="0">
                <a:solidFill>
                  <a:srgbClr val="7E5F00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m</a:t>
            </a:r>
            <a:r>
              <a:rPr sz="2400" b="1" spc="-15" dirty="0">
                <a:solidFill>
                  <a:srgbClr val="7E5F00"/>
                </a:solidFill>
                <a:latin typeface="Calibri"/>
                <a:cs typeface="Calibri"/>
              </a:rPr>
              <a:t>p</a:t>
            </a:r>
            <a:r>
              <a:rPr sz="2400" b="1" spc="5" dirty="0">
                <a:solidFill>
                  <a:srgbClr val="7E5F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n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e</a:t>
            </a:r>
            <a:r>
              <a:rPr sz="2400" b="1" spc="-30" dirty="0">
                <a:solidFill>
                  <a:srgbClr val="7E5F00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s	</a:t>
            </a:r>
            <a:r>
              <a:rPr sz="2400" b="1" spc="5" dirty="0">
                <a:solidFill>
                  <a:srgbClr val="7E5F00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f	</a:t>
            </a:r>
            <a:r>
              <a:rPr sz="2400" b="1" spc="5" dirty="0">
                <a:solidFill>
                  <a:srgbClr val="7E5F00"/>
                </a:solidFill>
                <a:latin typeface="Calibri"/>
                <a:cs typeface="Calibri"/>
              </a:rPr>
              <a:t>t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h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e	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t</a:t>
            </a:r>
            <a:r>
              <a:rPr sz="2400" b="1" spc="-25" dirty="0">
                <a:solidFill>
                  <a:srgbClr val="7E5F00"/>
                </a:solidFill>
                <a:latin typeface="Calibri"/>
                <a:cs typeface="Calibri"/>
              </a:rPr>
              <a:t>w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o  </a:t>
            </a:r>
            <a:r>
              <a:rPr sz="2400" b="1" spc="-15" dirty="0">
                <a:solidFill>
                  <a:srgbClr val="7E5F00"/>
                </a:solidFill>
                <a:latin typeface="Calibri"/>
                <a:cs typeface="Calibri"/>
              </a:rPr>
              <a:t>forces</a:t>
            </a:r>
            <a:r>
              <a:rPr sz="2400" b="1" spc="-2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in</a:t>
            </a:r>
            <a:r>
              <a:rPr sz="2400" b="1" spc="-1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7E5F00"/>
                </a:solidFill>
                <a:latin typeface="Calibri"/>
                <a:cs typeface="Calibri"/>
              </a:rPr>
              <a:t>any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 direction</a:t>
            </a:r>
            <a:r>
              <a:rPr sz="2400" b="1" spc="-1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is </a:t>
            </a:r>
            <a:r>
              <a:rPr sz="2400" b="1" spc="-15" dirty="0">
                <a:solidFill>
                  <a:srgbClr val="7E5F00"/>
                </a:solidFill>
                <a:latin typeface="Calibri"/>
                <a:cs typeface="Calibri"/>
              </a:rPr>
              <a:t>zero.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The</a:t>
            </a:r>
            <a:r>
              <a:rPr sz="2400" b="1" spc="10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sum</a:t>
            </a:r>
            <a:r>
              <a:rPr sz="2400" b="1" spc="9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of</a:t>
            </a:r>
            <a:r>
              <a:rPr sz="2400" b="1" spc="85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the</a:t>
            </a:r>
            <a:r>
              <a:rPr sz="2400" b="1" spc="10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7E5F00"/>
                </a:solidFill>
                <a:latin typeface="Calibri"/>
                <a:cs typeface="Calibri"/>
              </a:rPr>
              <a:t>moments</a:t>
            </a:r>
            <a:r>
              <a:rPr sz="2400" b="1" spc="10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of</a:t>
            </a:r>
            <a:r>
              <a:rPr sz="2400" b="1" spc="10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the</a:t>
            </a:r>
            <a:r>
              <a:rPr sz="2400" b="1" spc="10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7E5F00"/>
                </a:solidFill>
                <a:latin typeface="Calibri"/>
                <a:cs typeface="Calibri"/>
              </a:rPr>
              <a:t>two</a:t>
            </a:r>
            <a:r>
              <a:rPr sz="2400" b="1" spc="11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7E5F00"/>
                </a:solidFill>
                <a:latin typeface="Calibri"/>
                <a:cs typeface="Calibri"/>
              </a:rPr>
              <a:t>forces </a:t>
            </a:r>
            <a:r>
              <a:rPr sz="2400" b="1" spc="-530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about</a:t>
            </a:r>
            <a:r>
              <a:rPr sz="2400" b="1" spc="-15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 given</a:t>
            </a:r>
            <a:r>
              <a:rPr sz="2400" b="1" spc="-15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7E5F00"/>
                </a:solidFill>
                <a:latin typeface="Calibri"/>
                <a:cs typeface="Calibri"/>
              </a:rPr>
              <a:t>point,</a:t>
            </a:r>
            <a:r>
              <a:rPr sz="2400" b="1" spc="5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7E5F00"/>
                </a:solidFill>
                <a:latin typeface="Calibri"/>
                <a:cs typeface="Calibri"/>
              </a:rPr>
              <a:t>however,</a:t>
            </a:r>
            <a:r>
              <a:rPr sz="2400" b="1" spc="-15" dirty="0">
                <a:solidFill>
                  <a:srgbClr val="7E5F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7E5F00"/>
                </a:solidFill>
                <a:latin typeface="Calibri"/>
                <a:cs typeface="Calibri"/>
              </a:rPr>
              <a:t>is </a:t>
            </a:r>
            <a:r>
              <a:rPr sz="2400" b="1" dirty="0">
                <a:solidFill>
                  <a:srgbClr val="7E5F00"/>
                </a:solidFill>
                <a:latin typeface="Calibri"/>
                <a:cs typeface="Calibri"/>
              </a:rPr>
              <a:t>not</a:t>
            </a:r>
            <a:r>
              <a:rPr sz="2400" b="1" spc="-15" dirty="0">
                <a:solidFill>
                  <a:srgbClr val="7E5F00"/>
                </a:solidFill>
                <a:latin typeface="Calibri"/>
                <a:cs typeface="Calibri"/>
              </a:rPr>
              <a:t> zero.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924" y="457200"/>
            <a:ext cx="8651747" cy="64724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23020"/>
            <a:ext cx="1623060" cy="7627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2555" y="1126421"/>
            <a:ext cx="2262694" cy="22949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7420" y="4076700"/>
            <a:ext cx="2304699" cy="26197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1368" y="1160780"/>
            <a:ext cx="4037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 MT"/>
                <a:cs typeface="Arial MT"/>
              </a:rPr>
              <a:t>Two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couples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equal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moments if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852" y="1791110"/>
            <a:ext cx="1391920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9870" indent="-192405">
              <a:lnSpc>
                <a:spcPct val="100000"/>
              </a:lnSpc>
              <a:spcBef>
                <a:spcPts val="135"/>
              </a:spcBef>
              <a:buSzPct val="80000"/>
              <a:buFont typeface="Arial MT"/>
              <a:buChar char="•"/>
              <a:tabLst>
                <a:tab pos="230504" algn="l"/>
              </a:tabLst>
            </a:pPr>
            <a:r>
              <a:rPr sz="2250" b="0" i="1" spc="-434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2025" b="0" spc="-97" baseline="-24691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sz="2250" b="0" i="1" spc="-16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2025" b="0" spc="15" baseline="-24691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sz="2025" b="0" spc="240" baseline="-2469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50" b="0" spc="20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2250" b="0" spc="-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50" b="0" i="1" spc="-300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2025" b="0" spc="22" baseline="-24691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sz="2250" b="0" i="1" spc="-4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2025" b="0" spc="15" baseline="-24691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endParaRPr sz="2025" baseline="-24691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248" y="2981962"/>
            <a:ext cx="3426460" cy="1438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260985" indent="-227329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40029" algn="l"/>
              </a:tabLst>
            </a:pP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5" dirty="0">
                <a:latin typeface="Arial MT"/>
                <a:cs typeface="Arial MT"/>
              </a:rPr>
              <a:t>two </a:t>
            </a:r>
            <a:r>
              <a:rPr sz="1800" spc="-5" dirty="0">
                <a:latin typeface="Arial MT"/>
                <a:cs typeface="Arial MT"/>
              </a:rPr>
              <a:t>couples lie in parallel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planes,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239395" marR="5080" indent="-227329" algn="just">
              <a:lnSpc>
                <a:spcPct val="100000"/>
              </a:lnSpc>
              <a:spcBef>
                <a:spcPts val="325"/>
              </a:spcBef>
              <a:buChar char="•"/>
              <a:tabLst>
                <a:tab pos="240029" algn="l"/>
              </a:tabLst>
            </a:pP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15" dirty="0">
                <a:latin typeface="Arial MT"/>
                <a:cs typeface="Arial MT"/>
              </a:rPr>
              <a:t>two </a:t>
            </a:r>
            <a:r>
              <a:rPr sz="1800" spc="-5" dirty="0">
                <a:latin typeface="Arial MT"/>
                <a:cs typeface="Arial MT"/>
              </a:rPr>
              <a:t>couples have the same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sense or the tendency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cause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rotation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direction.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81800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MOM</a:t>
            </a:r>
            <a:r>
              <a:rPr dirty="0"/>
              <a:t>ENT</a:t>
            </a:r>
            <a:r>
              <a:rPr spc="-165" dirty="0"/>
              <a:t> </a:t>
            </a:r>
            <a:r>
              <a:rPr spc="-409" dirty="0"/>
              <a:t>V</a:t>
            </a:r>
            <a:r>
              <a:rPr dirty="0"/>
              <a:t>ec</a:t>
            </a:r>
            <a:r>
              <a:rPr spc="-5" dirty="0"/>
              <a:t>t</a:t>
            </a:r>
            <a:r>
              <a:rPr spc="5" dirty="0"/>
              <a:t>o</a:t>
            </a:r>
            <a:r>
              <a:rPr dirty="0"/>
              <a:t>r</a:t>
            </a:r>
            <a:r>
              <a:rPr spc="-120" dirty="0"/>
              <a:t> </a:t>
            </a:r>
            <a:r>
              <a:rPr spc="-10" dirty="0"/>
              <a:t>O</a:t>
            </a:r>
            <a:r>
              <a:rPr dirty="0"/>
              <a:t>F</a:t>
            </a:r>
            <a:r>
              <a:rPr spc="-395" dirty="0"/>
              <a:t> </a:t>
            </a:r>
            <a:r>
              <a:rPr dirty="0"/>
              <a:t>A</a:t>
            </a:r>
            <a:r>
              <a:rPr spc="-250" dirty="0"/>
              <a:t> </a:t>
            </a:r>
            <a:r>
              <a:rPr dirty="0"/>
              <a:t>C</a:t>
            </a:r>
            <a:r>
              <a:rPr spc="-10" dirty="0"/>
              <a:t>O</a:t>
            </a:r>
            <a:r>
              <a:rPr dirty="0"/>
              <a:t>U</a:t>
            </a:r>
            <a:r>
              <a:rPr spc="-5" dirty="0"/>
              <a:t>P</a:t>
            </a:r>
            <a:r>
              <a:rPr dirty="0"/>
              <a:t>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57579"/>
            <a:ext cx="906081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moment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vector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couple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independent of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the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choice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2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origin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2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coordinate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FF0000"/>
                </a:solidFill>
                <a:latin typeface="Arial MT"/>
                <a:cs typeface="Arial MT"/>
              </a:rPr>
              <a:t>axes,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i.e.,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it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free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vector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that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can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be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applied</a:t>
            </a:r>
            <a:r>
              <a:rPr sz="28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at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any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point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5" dirty="0">
                <a:solidFill>
                  <a:srgbClr val="FF0000"/>
                </a:solidFill>
                <a:latin typeface="Arial MT"/>
                <a:cs typeface="Arial MT"/>
              </a:rPr>
              <a:t>with </a:t>
            </a: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same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effect.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7060" y="3840479"/>
            <a:ext cx="3592067" cy="346252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23020"/>
            <a:ext cx="1623060" cy="7627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40" y="750824"/>
            <a:ext cx="45396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0" spc="-725" dirty="0">
                <a:solidFill>
                  <a:srgbClr val="021EA2"/>
                </a:solidFill>
                <a:latin typeface="Arial MT"/>
                <a:cs typeface="Arial MT"/>
              </a:rPr>
              <a:t>R</a:t>
            </a:r>
            <a:r>
              <a:rPr sz="3900" b="0" spc="15" dirty="0">
                <a:solidFill>
                  <a:srgbClr val="021EA2"/>
                </a:solidFill>
                <a:latin typeface="Arial MT"/>
                <a:cs typeface="Arial MT"/>
              </a:rPr>
              <a:t>i</a:t>
            </a:r>
            <a:r>
              <a:rPr sz="3900" b="0" spc="-365" dirty="0">
                <a:solidFill>
                  <a:srgbClr val="021EA2"/>
                </a:solidFill>
                <a:latin typeface="Arial MT"/>
                <a:cs typeface="Arial MT"/>
              </a:rPr>
              <a:t>g</a:t>
            </a:r>
            <a:r>
              <a:rPr sz="3900" b="0" spc="15" dirty="0">
                <a:solidFill>
                  <a:srgbClr val="021EA2"/>
                </a:solidFill>
                <a:latin typeface="Arial MT"/>
                <a:cs typeface="Arial MT"/>
              </a:rPr>
              <a:t>i</a:t>
            </a:r>
            <a:r>
              <a:rPr sz="3900" b="0" spc="-5" dirty="0">
                <a:solidFill>
                  <a:srgbClr val="021EA2"/>
                </a:solidFill>
                <a:latin typeface="Arial MT"/>
                <a:cs typeface="Arial MT"/>
              </a:rPr>
              <a:t>d</a:t>
            </a:r>
            <a:r>
              <a:rPr sz="3900" b="0" spc="-340" dirty="0">
                <a:solidFill>
                  <a:srgbClr val="021EA2"/>
                </a:solidFill>
                <a:latin typeface="Arial MT"/>
                <a:cs typeface="Arial MT"/>
              </a:rPr>
              <a:t> </a:t>
            </a:r>
            <a:r>
              <a:rPr sz="3900" b="0" spc="-505" dirty="0">
                <a:solidFill>
                  <a:srgbClr val="021EA2"/>
                </a:solidFill>
                <a:latin typeface="Arial MT"/>
                <a:cs typeface="Arial MT"/>
              </a:rPr>
              <a:t>B</a:t>
            </a:r>
            <a:r>
              <a:rPr sz="3900" b="0" spc="-135" dirty="0">
                <a:solidFill>
                  <a:srgbClr val="021EA2"/>
                </a:solidFill>
                <a:latin typeface="Arial MT"/>
                <a:cs typeface="Arial MT"/>
              </a:rPr>
              <a:t>od</a:t>
            </a:r>
            <a:r>
              <a:rPr sz="3900" b="0" dirty="0">
                <a:solidFill>
                  <a:srgbClr val="021EA2"/>
                </a:solidFill>
                <a:latin typeface="Arial MT"/>
                <a:cs typeface="Arial MT"/>
              </a:rPr>
              <a:t>y</a:t>
            </a:r>
            <a:r>
              <a:rPr sz="3900" b="0" spc="-420" dirty="0">
                <a:solidFill>
                  <a:srgbClr val="021EA2"/>
                </a:solidFill>
                <a:latin typeface="Arial MT"/>
                <a:cs typeface="Arial MT"/>
              </a:rPr>
              <a:t> </a:t>
            </a:r>
            <a:r>
              <a:rPr sz="3900" b="0" spc="-770" dirty="0">
                <a:solidFill>
                  <a:srgbClr val="021EA2"/>
                </a:solidFill>
                <a:latin typeface="Arial MT"/>
                <a:cs typeface="Arial MT"/>
              </a:rPr>
              <a:t>E</a:t>
            </a:r>
            <a:r>
              <a:rPr sz="3900" b="0" spc="-135" dirty="0">
                <a:solidFill>
                  <a:srgbClr val="021EA2"/>
                </a:solidFill>
                <a:latin typeface="Arial MT"/>
                <a:cs typeface="Arial MT"/>
              </a:rPr>
              <a:t>qu</a:t>
            </a:r>
            <a:r>
              <a:rPr sz="3900" b="0" spc="15" dirty="0">
                <a:solidFill>
                  <a:srgbClr val="021EA2"/>
                </a:solidFill>
                <a:latin typeface="Arial MT"/>
                <a:cs typeface="Arial MT"/>
              </a:rPr>
              <a:t>ili</a:t>
            </a:r>
            <a:r>
              <a:rPr sz="3900" b="0" spc="-135" dirty="0">
                <a:solidFill>
                  <a:srgbClr val="021EA2"/>
                </a:solidFill>
                <a:latin typeface="Arial MT"/>
                <a:cs typeface="Arial MT"/>
              </a:rPr>
              <a:t>b</a:t>
            </a:r>
            <a:r>
              <a:rPr sz="3900" b="0" spc="45" dirty="0">
                <a:solidFill>
                  <a:srgbClr val="021EA2"/>
                </a:solidFill>
                <a:latin typeface="Arial MT"/>
                <a:cs typeface="Arial MT"/>
              </a:rPr>
              <a:t>r</a:t>
            </a:r>
            <a:r>
              <a:rPr sz="3900" b="0" spc="15" dirty="0">
                <a:solidFill>
                  <a:srgbClr val="021EA2"/>
                </a:solidFill>
                <a:latin typeface="Arial MT"/>
                <a:cs typeface="Arial MT"/>
              </a:rPr>
              <a:t>i</a:t>
            </a:r>
            <a:r>
              <a:rPr sz="3900" b="0" spc="-135" dirty="0">
                <a:solidFill>
                  <a:srgbClr val="021EA2"/>
                </a:solidFill>
                <a:latin typeface="Arial MT"/>
                <a:cs typeface="Arial MT"/>
              </a:rPr>
              <a:t>u</a:t>
            </a:r>
            <a:r>
              <a:rPr sz="3900" b="0" dirty="0">
                <a:solidFill>
                  <a:srgbClr val="021EA2"/>
                </a:solidFill>
                <a:latin typeface="Arial MT"/>
                <a:cs typeface="Arial MT"/>
              </a:rPr>
              <a:t>m</a:t>
            </a:r>
            <a:endParaRPr sz="3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260" y="1728623"/>
            <a:ext cx="7339330" cy="21590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500" spc="-5" dirty="0">
                <a:latin typeface="Arial MT"/>
                <a:cs typeface="Arial MT"/>
              </a:rPr>
              <a:t>A</a:t>
            </a:r>
            <a:r>
              <a:rPr sz="2500" spc="-14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rigid body </a:t>
            </a:r>
            <a:r>
              <a:rPr sz="2500" spc="-10" dirty="0">
                <a:latin typeface="Arial MT"/>
                <a:cs typeface="Arial MT"/>
              </a:rPr>
              <a:t>will </a:t>
            </a:r>
            <a:r>
              <a:rPr sz="2500" spc="-5" dirty="0">
                <a:latin typeface="Arial MT"/>
                <a:cs typeface="Arial MT"/>
              </a:rPr>
              <a:t>remain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in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equilibrium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provided</a:t>
            </a:r>
            <a:endParaRPr sz="25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  <a:buChar char="•"/>
              <a:tabLst>
                <a:tab pos="212725" algn="l"/>
              </a:tabLst>
            </a:pPr>
            <a:r>
              <a:rPr sz="2500" spc="-5" dirty="0">
                <a:latin typeface="Arial MT"/>
                <a:cs typeface="Arial MT"/>
              </a:rPr>
              <a:t>Sum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of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all the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external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forces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acting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on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the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body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is </a:t>
            </a:r>
            <a:r>
              <a:rPr sz="2500" spc="-68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equal</a:t>
            </a:r>
            <a:r>
              <a:rPr sz="2500" spc="-2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to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zero,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and</a:t>
            </a:r>
            <a:endParaRPr sz="2500">
              <a:latin typeface="Arial MT"/>
              <a:cs typeface="Arial MT"/>
            </a:endParaRPr>
          </a:p>
          <a:p>
            <a:pPr marL="12700" marR="71120">
              <a:lnSpc>
                <a:spcPct val="100000"/>
              </a:lnSpc>
              <a:spcBef>
                <a:spcPts val="600"/>
              </a:spcBef>
              <a:buChar char="•"/>
              <a:tabLst>
                <a:tab pos="124460" algn="l"/>
              </a:tabLst>
            </a:pPr>
            <a:r>
              <a:rPr sz="2500" spc="-5" dirty="0">
                <a:latin typeface="Arial MT"/>
                <a:cs typeface="Arial MT"/>
              </a:rPr>
              <a:t>Sum of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the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moments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of</a:t>
            </a:r>
            <a:r>
              <a:rPr sz="2500" spc="2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the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external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forces</a:t>
            </a:r>
            <a:r>
              <a:rPr sz="2500" spc="2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about</a:t>
            </a:r>
            <a:r>
              <a:rPr sz="2500" spc="-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a </a:t>
            </a:r>
            <a:r>
              <a:rPr sz="2500" spc="-67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point</a:t>
            </a:r>
            <a:r>
              <a:rPr sz="2500" spc="-1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is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equal</a:t>
            </a:r>
            <a:r>
              <a:rPr sz="2500" spc="-2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to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zero</a:t>
            </a:r>
            <a:endParaRPr sz="25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8283" y="4492752"/>
            <a:ext cx="2221865" cy="2360930"/>
            <a:chOff x="748283" y="4492752"/>
            <a:chExt cx="2221865" cy="23609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913" y="4492752"/>
              <a:ext cx="1863078" cy="19796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8175" y="6446520"/>
              <a:ext cx="79247" cy="975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08304" y="5942076"/>
              <a:ext cx="565785" cy="561340"/>
            </a:xfrm>
            <a:custGeom>
              <a:avLst/>
              <a:gdLst/>
              <a:ahLst/>
              <a:cxnLst/>
              <a:rect l="l" t="t" r="r" b="b"/>
              <a:pathLst>
                <a:path w="565785" h="561340">
                  <a:moveTo>
                    <a:pt x="565404" y="545592"/>
                  </a:moveTo>
                  <a:lnTo>
                    <a:pt x="560832" y="545592"/>
                  </a:lnTo>
                  <a:lnTo>
                    <a:pt x="539496" y="545592"/>
                  </a:lnTo>
                  <a:lnTo>
                    <a:pt x="13716" y="544093"/>
                  </a:lnTo>
                  <a:lnTo>
                    <a:pt x="13716" y="12192"/>
                  </a:lnTo>
                  <a:lnTo>
                    <a:pt x="6096" y="0"/>
                  </a:lnTo>
                  <a:lnTo>
                    <a:pt x="0" y="13716"/>
                  </a:lnTo>
                  <a:lnTo>
                    <a:pt x="0" y="553212"/>
                  </a:lnTo>
                  <a:lnTo>
                    <a:pt x="6096" y="553212"/>
                  </a:lnTo>
                  <a:lnTo>
                    <a:pt x="6096" y="560832"/>
                  </a:lnTo>
                  <a:lnTo>
                    <a:pt x="539496" y="560832"/>
                  </a:lnTo>
                  <a:lnTo>
                    <a:pt x="551688" y="553212"/>
                  </a:lnTo>
                  <a:lnTo>
                    <a:pt x="560832" y="560832"/>
                  </a:lnTo>
                  <a:lnTo>
                    <a:pt x="565404" y="560832"/>
                  </a:lnTo>
                  <a:lnTo>
                    <a:pt x="565404" y="545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775" y="5908548"/>
              <a:ext cx="80771" cy="929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283" y="6751320"/>
              <a:ext cx="73151" cy="1021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63523" y="6490716"/>
              <a:ext cx="158750" cy="332740"/>
            </a:xfrm>
            <a:custGeom>
              <a:avLst/>
              <a:gdLst/>
              <a:ahLst/>
              <a:cxnLst/>
              <a:rect l="l" t="t" r="r" b="b"/>
              <a:pathLst>
                <a:path w="158750" h="332740">
                  <a:moveTo>
                    <a:pt x="158495" y="7619"/>
                  </a:moveTo>
                  <a:lnTo>
                    <a:pt x="146303" y="0"/>
                  </a:lnTo>
                  <a:lnTo>
                    <a:pt x="0" y="316991"/>
                  </a:lnTo>
                  <a:lnTo>
                    <a:pt x="0" y="332231"/>
                  </a:lnTo>
                  <a:lnTo>
                    <a:pt x="13715" y="323087"/>
                  </a:lnTo>
                  <a:lnTo>
                    <a:pt x="158495" y="7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44245" y="6476497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x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260" y="5808984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960" y="6529837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z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99915" y="4584191"/>
            <a:ext cx="1190244" cy="130606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32120" y="4584191"/>
            <a:ext cx="1211580" cy="12649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54006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Rigid</a:t>
            </a:r>
            <a:r>
              <a:rPr spc="-55" dirty="0"/>
              <a:t> </a:t>
            </a:r>
            <a:r>
              <a:rPr dirty="0"/>
              <a:t>Body</a:t>
            </a:r>
            <a:r>
              <a:rPr spc="-55" dirty="0"/>
              <a:t> </a:t>
            </a:r>
            <a:r>
              <a:rPr dirty="0"/>
              <a:t>Mechanics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797813"/>
            <a:ext cx="9080500" cy="17303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just">
              <a:lnSpc>
                <a:spcPts val="3020"/>
              </a:lnSpc>
              <a:spcBef>
                <a:spcPts val="480"/>
              </a:spcBef>
            </a:pPr>
            <a:r>
              <a:rPr sz="2800" spc="125" dirty="0">
                <a:solidFill>
                  <a:srgbClr val="BF9000"/>
                </a:solidFill>
                <a:latin typeface="Arial MT"/>
                <a:cs typeface="Arial MT"/>
              </a:rPr>
              <a:t>Statics:</a:t>
            </a:r>
            <a:r>
              <a:rPr sz="2800" spc="13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deals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5" dirty="0">
                <a:solidFill>
                  <a:srgbClr val="FF0000"/>
                </a:solidFill>
                <a:latin typeface="Arial MT"/>
                <a:cs typeface="Arial MT"/>
              </a:rPr>
              <a:t>with</a:t>
            </a: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equilibrium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bodies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under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action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forces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(bodies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may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be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either 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at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rest 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or </a:t>
            </a:r>
            <a:r>
              <a:rPr sz="2800" spc="2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move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5" dirty="0">
                <a:solidFill>
                  <a:srgbClr val="FF0000"/>
                </a:solidFill>
                <a:latin typeface="Arial MT"/>
                <a:cs typeface="Arial MT"/>
              </a:rPr>
              <a:t>with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constant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velocity).</a:t>
            </a:r>
            <a:endParaRPr sz="28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625"/>
              </a:spcBef>
            </a:pPr>
            <a:r>
              <a:rPr sz="2800" spc="125" dirty="0">
                <a:solidFill>
                  <a:srgbClr val="BF9000"/>
                </a:solidFill>
                <a:latin typeface="Arial MT"/>
                <a:cs typeface="Arial MT"/>
              </a:rPr>
              <a:t>Dynamics:</a:t>
            </a:r>
            <a:r>
              <a:rPr sz="2800" spc="12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deals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5" dirty="0">
                <a:solidFill>
                  <a:srgbClr val="FF0000"/>
                </a:solidFill>
                <a:latin typeface="Arial MT"/>
                <a:cs typeface="Arial MT"/>
              </a:rPr>
              <a:t>with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motion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43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bodies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(accelerated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352" y="3460498"/>
            <a:ext cx="1441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800" spc="2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ion</a:t>
            </a:r>
            <a:r>
              <a:rPr sz="2800" spc="45" dirty="0">
                <a:solidFill>
                  <a:srgbClr val="FF0000"/>
                </a:solidFill>
                <a:latin typeface="Arial MT"/>
                <a:cs typeface="Arial MT"/>
              </a:rPr>
              <a:t>)</a:t>
            </a:r>
            <a:r>
              <a:rPr sz="2800" spc="95" dirty="0">
                <a:solidFill>
                  <a:srgbClr val="FF0000"/>
                </a:solidFill>
                <a:latin typeface="Arial MT"/>
                <a:cs typeface="Arial MT"/>
              </a:rPr>
              <a:t>.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5300" y="3848100"/>
            <a:ext cx="6323330" cy="3043555"/>
            <a:chOff x="495300" y="3848100"/>
            <a:chExt cx="6323330" cy="30435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1091" y="6109716"/>
              <a:ext cx="367284" cy="781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2544" y="4600955"/>
              <a:ext cx="362711" cy="19126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0" y="4791455"/>
              <a:ext cx="2121407" cy="7787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3848100"/>
              <a:ext cx="367284" cy="153466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97128" y="5031744"/>
            <a:ext cx="9639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Rigid</a:t>
            </a:r>
            <a:r>
              <a:rPr sz="15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bodies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98420" y="4529328"/>
            <a:ext cx="1767839" cy="55016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219706" y="4655315"/>
            <a:ext cx="5270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Statics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8420" y="5282184"/>
            <a:ext cx="1767839" cy="55016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096262" y="5408172"/>
            <a:ext cx="7734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namics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01540" y="4338827"/>
            <a:ext cx="1767839" cy="55321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149092" y="4466339"/>
            <a:ext cx="8699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Kinematics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04659" y="3585971"/>
            <a:ext cx="1767839" cy="55016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144009" y="3713483"/>
            <a:ext cx="10833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Displacement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04659" y="4338827"/>
            <a:ext cx="1767839" cy="55321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366513" y="4466339"/>
            <a:ext cx="6388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7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locity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04659" y="5094732"/>
            <a:ext cx="1767839" cy="55016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189730" y="5219196"/>
            <a:ext cx="99186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Acceleration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701540" y="5847588"/>
            <a:ext cx="3870960" cy="928369"/>
            <a:chOff x="4701540" y="5847588"/>
            <a:chExt cx="3870960" cy="928369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1540" y="6225540"/>
              <a:ext cx="1767839" cy="55016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04660" y="5847588"/>
              <a:ext cx="1767839" cy="550163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157725" y="5973576"/>
            <a:ext cx="10591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Force/Torque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04659" y="6598919"/>
            <a:ext cx="1767839" cy="55016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271012" y="6350005"/>
            <a:ext cx="3186430" cy="48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Kinetics</a:t>
            </a:r>
            <a:endParaRPr sz="1500">
              <a:latin typeface="Calibri"/>
              <a:cs typeface="Calibri"/>
            </a:endParaRPr>
          </a:p>
          <a:p>
            <a:pPr marL="1655445">
              <a:lnSpc>
                <a:spcPct val="100000"/>
              </a:lnSpc>
              <a:spcBef>
                <a:spcPts val="25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Energy/momentum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23020"/>
            <a:ext cx="1623060" cy="7627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1838" y="2290065"/>
            <a:ext cx="5033645" cy="2464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2005" marR="5080" indent="-789940">
              <a:lnSpc>
                <a:spcPct val="100000"/>
              </a:lnSpc>
              <a:spcBef>
                <a:spcPts val="105"/>
              </a:spcBef>
            </a:pPr>
            <a:r>
              <a:rPr sz="8000" b="0" spc="-10" dirty="0">
                <a:solidFill>
                  <a:srgbClr val="000000"/>
                </a:solidFill>
                <a:latin typeface="Arial MT"/>
                <a:cs typeface="Arial MT"/>
              </a:rPr>
              <a:t>T</a:t>
            </a:r>
            <a:r>
              <a:rPr sz="8000" b="0" spc="5" dirty="0">
                <a:solidFill>
                  <a:srgbClr val="000000"/>
                </a:solidFill>
                <a:latin typeface="Arial MT"/>
                <a:cs typeface="Arial MT"/>
              </a:rPr>
              <a:t>U</a:t>
            </a:r>
            <a:r>
              <a:rPr sz="8000" b="0" spc="-155" dirty="0">
                <a:solidFill>
                  <a:srgbClr val="000000"/>
                </a:solidFill>
                <a:latin typeface="Arial MT"/>
                <a:cs typeface="Arial MT"/>
              </a:rPr>
              <a:t>T</a:t>
            </a:r>
            <a:r>
              <a:rPr sz="8000" b="0" dirty="0">
                <a:solidFill>
                  <a:srgbClr val="000000"/>
                </a:solidFill>
                <a:latin typeface="Arial MT"/>
                <a:cs typeface="Arial MT"/>
              </a:rPr>
              <a:t>O</a:t>
            </a:r>
            <a:r>
              <a:rPr sz="8000" b="0" spc="5" dirty="0">
                <a:solidFill>
                  <a:srgbClr val="000000"/>
                </a:solidFill>
                <a:latin typeface="Arial MT"/>
                <a:cs typeface="Arial MT"/>
              </a:rPr>
              <a:t>R</a:t>
            </a:r>
            <a:r>
              <a:rPr sz="8000" b="0" spc="-10" dirty="0">
                <a:solidFill>
                  <a:srgbClr val="000000"/>
                </a:solidFill>
                <a:latin typeface="Arial MT"/>
                <a:cs typeface="Arial MT"/>
              </a:rPr>
              <a:t>I</a:t>
            </a:r>
            <a:r>
              <a:rPr sz="8000" b="0" dirty="0">
                <a:solidFill>
                  <a:srgbClr val="000000"/>
                </a:solidFill>
                <a:latin typeface="Arial MT"/>
                <a:cs typeface="Arial MT"/>
              </a:rPr>
              <a:t>AL  SHEET</a:t>
            </a:r>
            <a:endParaRPr sz="8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13817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</a:t>
            </a:r>
            <a:r>
              <a:rPr spc="5" dirty="0"/>
              <a:t>o</a:t>
            </a:r>
            <a:r>
              <a:rPr spc="-85" dirty="0"/>
              <a:t>r</a:t>
            </a:r>
            <a:r>
              <a:rPr dirty="0"/>
              <a:t>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1971549"/>
            <a:ext cx="9079865" cy="390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Force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represents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action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one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body</a:t>
            </a:r>
            <a:r>
              <a:rPr sz="2800" spc="-1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another.</a:t>
            </a:r>
            <a:endParaRPr sz="2800">
              <a:latin typeface="Arial MT"/>
              <a:cs typeface="Arial MT"/>
            </a:endParaRPr>
          </a:p>
          <a:p>
            <a:pPr marL="12700" marR="5080" algn="just">
              <a:lnSpc>
                <a:spcPct val="150000"/>
              </a:lnSpc>
              <a:spcBef>
                <a:spcPts val="994"/>
              </a:spcBef>
            </a:pP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It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changes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(or)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tends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change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state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rest </a:t>
            </a:r>
            <a:r>
              <a:rPr sz="2800" spc="220" dirty="0">
                <a:solidFill>
                  <a:srgbClr val="FF0000"/>
                </a:solidFill>
                <a:latin typeface="Arial MT"/>
                <a:cs typeface="Arial MT"/>
              </a:rPr>
              <a:t>or </a:t>
            </a:r>
            <a:r>
              <a:rPr sz="2800" spc="2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uniform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motion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body</a:t>
            </a:r>
            <a:endParaRPr sz="2800">
              <a:latin typeface="Arial MT"/>
              <a:cs typeface="Arial MT"/>
            </a:endParaRPr>
          </a:p>
          <a:p>
            <a:pPr marL="12700" marR="5080" algn="just">
              <a:lnSpc>
                <a:spcPct val="150000"/>
              </a:lnSpc>
              <a:spcBef>
                <a:spcPts val="1010"/>
              </a:spcBef>
            </a:pP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force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characterized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by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its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point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application,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magnitude,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and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direction, </a:t>
            </a:r>
            <a:r>
              <a:rPr sz="2800" spc="70" dirty="0">
                <a:solidFill>
                  <a:srgbClr val="FF0000"/>
                </a:solidFill>
                <a:latin typeface="Arial MT"/>
                <a:cs typeface="Arial MT"/>
              </a:rPr>
              <a:t>i.e.,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force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vector.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65" dirty="0">
                <a:solidFill>
                  <a:srgbClr val="FF0000"/>
                </a:solidFill>
                <a:latin typeface="Arial MT"/>
                <a:cs typeface="Arial MT"/>
              </a:rPr>
              <a:t>(Free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vector,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Sliding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Vector,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70" dirty="0">
                <a:solidFill>
                  <a:srgbClr val="FF0000"/>
                </a:solidFill>
                <a:latin typeface="Arial MT"/>
                <a:cs typeface="Arial MT"/>
              </a:rPr>
              <a:t>Fixed</a:t>
            </a:r>
            <a:r>
              <a:rPr sz="28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Vector)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52565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Particle</a:t>
            </a:r>
            <a:r>
              <a:rPr spc="-50" dirty="0"/>
              <a:t> </a:t>
            </a:r>
            <a:r>
              <a:rPr dirty="0"/>
              <a:t>&amp;</a:t>
            </a:r>
            <a:r>
              <a:rPr spc="-50" dirty="0"/>
              <a:t> </a:t>
            </a:r>
            <a:r>
              <a:rPr dirty="0"/>
              <a:t>Rigid</a:t>
            </a:r>
            <a:r>
              <a:rPr spc="-35" dirty="0"/>
              <a:t> </a:t>
            </a:r>
            <a:r>
              <a:rPr dirty="0"/>
              <a:t>body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352" y="2524152"/>
            <a:ext cx="9079865" cy="412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Particle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-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very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small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amount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matter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which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may </a:t>
            </a:r>
            <a:r>
              <a:rPr sz="2800" spc="10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be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assumed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occupy</a:t>
            </a:r>
            <a:r>
              <a:rPr sz="2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single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point</a:t>
            </a:r>
            <a:r>
              <a:rPr sz="2800" spc="-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28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space.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 MT"/>
              <a:cs typeface="Arial MT"/>
            </a:endParaRPr>
          </a:p>
          <a:p>
            <a:pPr marL="12700" marR="6985" algn="just">
              <a:lnSpc>
                <a:spcPct val="150000"/>
              </a:lnSpc>
            </a:pP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Rigid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body </a:t>
            </a: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-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combination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large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number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particles occupying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fixed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positions </a:t>
            </a: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with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respect to </a:t>
            </a:r>
            <a:r>
              <a:rPr sz="2800" spc="1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each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FF0000"/>
                </a:solidFill>
                <a:latin typeface="Arial MT"/>
                <a:cs typeface="Arial MT"/>
              </a:rPr>
              <a:t>other.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288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dirty="0"/>
              <a:t>Parallelogram</a:t>
            </a:r>
            <a:r>
              <a:rPr sz="4000" spc="-40" dirty="0"/>
              <a:t> </a:t>
            </a:r>
            <a:r>
              <a:rPr sz="4000" spc="-5" dirty="0"/>
              <a:t>Law</a:t>
            </a:r>
            <a:r>
              <a:rPr sz="4000" spc="-20" dirty="0"/>
              <a:t> </a:t>
            </a:r>
            <a:r>
              <a:rPr sz="4000" dirty="0"/>
              <a:t>for</a:t>
            </a:r>
            <a:r>
              <a:rPr sz="4000" spc="-75" dirty="0"/>
              <a:t> </a:t>
            </a:r>
            <a:r>
              <a:rPr sz="4000" spc="-5" dirty="0"/>
              <a:t>the</a:t>
            </a:r>
            <a:r>
              <a:rPr sz="4000" spc="-229" dirty="0"/>
              <a:t> </a:t>
            </a:r>
            <a:r>
              <a:rPr sz="4000" spc="-5" dirty="0"/>
              <a:t>Addition</a:t>
            </a:r>
            <a:r>
              <a:rPr sz="4000" dirty="0"/>
              <a:t> of </a:t>
            </a:r>
            <a:r>
              <a:rPr sz="4000" spc="-985" dirty="0"/>
              <a:t> </a:t>
            </a:r>
            <a:r>
              <a:rPr sz="4000" spc="-15" dirty="0"/>
              <a:t>Forces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03178" y="1757579"/>
            <a:ext cx="9079230" cy="335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800" spc="85" dirty="0">
                <a:solidFill>
                  <a:srgbClr val="FF0000"/>
                </a:solidFill>
                <a:latin typeface="Arial MT"/>
                <a:cs typeface="Arial MT"/>
              </a:rPr>
              <a:t>Two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forces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acting</a:t>
            </a:r>
            <a:r>
              <a:rPr sz="28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28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particle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0000"/>
                </a:solidFill>
                <a:latin typeface="Arial MT"/>
                <a:cs typeface="Arial MT"/>
              </a:rPr>
              <a:t>may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be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replaced</a:t>
            </a:r>
            <a:r>
              <a:rPr sz="28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by</a:t>
            </a:r>
            <a:r>
              <a:rPr sz="28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-7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single</a:t>
            </a:r>
            <a:r>
              <a:rPr sz="28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force,</a:t>
            </a:r>
            <a:r>
              <a:rPr sz="28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called</a:t>
            </a:r>
            <a:r>
              <a:rPr sz="28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their</a:t>
            </a:r>
            <a:r>
              <a:rPr sz="2800" spc="6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resultant.</a:t>
            </a:r>
            <a:endParaRPr sz="2800">
              <a:latin typeface="Arial MT"/>
              <a:cs typeface="Arial MT"/>
            </a:endParaRPr>
          </a:p>
          <a:p>
            <a:pPr marL="12700" marR="5080" algn="just">
              <a:lnSpc>
                <a:spcPct val="150000"/>
              </a:lnSpc>
              <a:spcBef>
                <a:spcPts val="994"/>
              </a:spcBef>
            </a:pP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It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obtained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by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drawing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diagonal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parallelogram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which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has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sides equal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given </a:t>
            </a:r>
            <a:r>
              <a:rPr sz="2800" spc="1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5" dirty="0">
                <a:solidFill>
                  <a:srgbClr val="FF0000"/>
                </a:solidFill>
                <a:latin typeface="Arial MT"/>
                <a:cs typeface="Arial MT"/>
              </a:rPr>
              <a:t>forces.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3415" y="4454652"/>
            <a:ext cx="3480815" cy="24871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677925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Principle </a:t>
            </a:r>
            <a:r>
              <a:rPr dirty="0"/>
              <a:t>of</a:t>
            </a:r>
            <a:r>
              <a:rPr spc="-90" dirty="0"/>
              <a:t> </a:t>
            </a:r>
            <a:r>
              <a:rPr spc="-25" dirty="0"/>
              <a:t>Transmissibility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178" y="1893966"/>
            <a:ext cx="9079865" cy="4028440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614"/>
              </a:spcBef>
            </a:pP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conditions</a:t>
            </a:r>
            <a:r>
              <a:rPr sz="2800" spc="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40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equilibrium</a:t>
            </a:r>
            <a:r>
              <a:rPr sz="2800" spc="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210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2800" spc="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40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motion</a:t>
            </a:r>
            <a:r>
              <a:rPr sz="2800" spc="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40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90" dirty="0">
                <a:solidFill>
                  <a:srgbClr val="FF0000"/>
                </a:solidFill>
                <a:latin typeface="Arial MT"/>
                <a:cs typeface="Arial MT"/>
              </a:rPr>
              <a:t>rigid</a:t>
            </a:r>
            <a:endParaRPr sz="28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1960"/>
              </a:spcBef>
            </a:pP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body</a:t>
            </a:r>
            <a:r>
              <a:rPr sz="2800" spc="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will</a:t>
            </a:r>
            <a:r>
              <a:rPr sz="2800" spc="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remain</a:t>
            </a:r>
            <a:r>
              <a:rPr sz="2800" spc="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600" spc="175" dirty="0">
                <a:solidFill>
                  <a:srgbClr val="FF0000"/>
                </a:solidFill>
                <a:latin typeface="Arial MT"/>
                <a:cs typeface="Arial MT"/>
              </a:rPr>
              <a:t>unchanged</a:t>
            </a:r>
            <a:r>
              <a:rPr sz="3600" spc="-1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if</a:t>
            </a:r>
            <a:r>
              <a:rPr sz="2800" spc="3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800" spc="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force</a:t>
            </a:r>
            <a:r>
              <a:rPr sz="2800" spc="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acting</a:t>
            </a:r>
            <a:r>
              <a:rPr sz="2800" spc="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at</a:t>
            </a:r>
            <a:r>
              <a:rPr sz="2800" spc="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endParaRPr sz="2800">
              <a:latin typeface="Arial MT"/>
              <a:cs typeface="Arial MT"/>
            </a:endParaRPr>
          </a:p>
          <a:p>
            <a:pPr marL="12700" marR="5080" algn="just">
              <a:lnSpc>
                <a:spcPct val="150000"/>
              </a:lnSpc>
              <a:spcBef>
                <a:spcPts val="200"/>
              </a:spcBef>
            </a:pP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given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point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800" spc="150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85" dirty="0">
                <a:solidFill>
                  <a:srgbClr val="FF0000"/>
                </a:solidFill>
                <a:latin typeface="Arial MT"/>
                <a:cs typeface="Arial MT"/>
              </a:rPr>
              <a:t>rigid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body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replaced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by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force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the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same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magnitude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0000"/>
                </a:solidFill>
                <a:latin typeface="Arial MT"/>
                <a:cs typeface="Arial MT"/>
              </a:rPr>
              <a:t>same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direction,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but </a:t>
            </a:r>
            <a:r>
              <a:rPr sz="2800" spc="1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65" dirty="0">
                <a:solidFill>
                  <a:srgbClr val="FF0000"/>
                </a:solidFill>
                <a:latin typeface="Arial MT"/>
                <a:cs typeface="Arial MT"/>
              </a:rPr>
              <a:t>acting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at </a:t>
            </a:r>
            <a:r>
              <a:rPr sz="2800" spc="1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800" spc="160" dirty="0">
                <a:solidFill>
                  <a:srgbClr val="FF0000"/>
                </a:solidFill>
                <a:latin typeface="Arial MT"/>
                <a:cs typeface="Arial MT"/>
              </a:rPr>
              <a:t>different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point, provided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that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800" spc="180" dirty="0">
                <a:solidFill>
                  <a:srgbClr val="FF0000"/>
                </a:solidFill>
                <a:latin typeface="Arial MT"/>
                <a:cs typeface="Arial MT"/>
              </a:rPr>
              <a:t>two </a:t>
            </a:r>
            <a:r>
              <a:rPr sz="2800" spc="1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0000"/>
                </a:solidFill>
                <a:latin typeface="Arial MT"/>
                <a:cs typeface="Arial MT"/>
              </a:rPr>
              <a:t>forces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FF0000"/>
                </a:solidFill>
                <a:latin typeface="Arial MT"/>
                <a:cs typeface="Arial MT"/>
              </a:rPr>
              <a:t>have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FF0000"/>
                </a:solidFill>
                <a:latin typeface="Arial MT"/>
                <a:cs typeface="Arial MT"/>
              </a:rPr>
              <a:t>same</a:t>
            </a:r>
            <a:r>
              <a:rPr sz="28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0000"/>
                </a:solidFill>
                <a:latin typeface="Arial MT"/>
                <a:cs typeface="Arial MT"/>
              </a:rPr>
              <a:t>line</a:t>
            </a:r>
            <a:r>
              <a:rPr sz="2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800" spc="2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0000"/>
                </a:solidFill>
                <a:latin typeface="Arial MT"/>
                <a:cs typeface="Arial MT"/>
              </a:rPr>
              <a:t>action.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204" y="5352288"/>
            <a:ext cx="2499360" cy="17556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0720"/>
            <a:ext cx="68002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Method</a:t>
            </a:r>
            <a:r>
              <a:rPr spc="-1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5" dirty="0"/>
              <a:t>Problem</a:t>
            </a:r>
            <a:r>
              <a:rPr spc="-20" dirty="0"/>
              <a:t> </a:t>
            </a:r>
            <a:r>
              <a:rPr spc="-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3225" y="1716127"/>
            <a:ext cx="9081135" cy="3529329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66370" indent="-154305" algn="just">
              <a:lnSpc>
                <a:spcPct val="100000"/>
              </a:lnSpc>
              <a:spcBef>
                <a:spcPts val="855"/>
              </a:spcBef>
              <a:buChar char="•"/>
              <a:tabLst>
                <a:tab pos="167005" algn="l"/>
              </a:tabLst>
            </a:pPr>
            <a:r>
              <a:rPr sz="2000" spc="85" dirty="0">
                <a:solidFill>
                  <a:srgbClr val="BF9000"/>
                </a:solidFill>
                <a:latin typeface="Arial MT"/>
                <a:cs typeface="Arial MT"/>
              </a:rPr>
              <a:t>Problem</a:t>
            </a:r>
            <a:r>
              <a:rPr sz="2000" spc="-8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000" spc="85" dirty="0">
                <a:solidFill>
                  <a:srgbClr val="BF9000"/>
                </a:solidFill>
                <a:latin typeface="Arial MT"/>
                <a:cs typeface="Arial MT"/>
              </a:rPr>
              <a:t>Statement:</a:t>
            </a:r>
            <a:endParaRPr sz="2000">
              <a:latin typeface="Arial MT"/>
              <a:cs typeface="Arial MT"/>
            </a:endParaRPr>
          </a:p>
          <a:p>
            <a:pPr marL="12700" marR="5715" algn="just">
              <a:lnSpc>
                <a:spcPts val="2160"/>
              </a:lnSpc>
              <a:spcBef>
                <a:spcPts val="1025"/>
              </a:spcBef>
            </a:pPr>
            <a:r>
              <a:rPr sz="2000" spc="95" dirty="0">
                <a:solidFill>
                  <a:srgbClr val="FF0000"/>
                </a:solidFill>
                <a:latin typeface="Arial MT"/>
                <a:cs typeface="Arial MT"/>
              </a:rPr>
              <a:t>Includes </a:t>
            </a:r>
            <a:r>
              <a:rPr sz="2000" spc="85" dirty="0">
                <a:solidFill>
                  <a:srgbClr val="FF0000"/>
                </a:solidFill>
                <a:latin typeface="Arial MT"/>
                <a:cs typeface="Arial MT"/>
              </a:rPr>
              <a:t>given </a:t>
            </a:r>
            <a:r>
              <a:rPr sz="2000" spc="90" dirty="0">
                <a:solidFill>
                  <a:srgbClr val="FF0000"/>
                </a:solidFill>
                <a:latin typeface="Arial MT"/>
                <a:cs typeface="Arial MT"/>
              </a:rPr>
              <a:t>data, </a:t>
            </a:r>
            <a:r>
              <a:rPr sz="2000" spc="105" dirty="0">
                <a:solidFill>
                  <a:srgbClr val="FF0000"/>
                </a:solidFill>
                <a:latin typeface="Arial MT"/>
                <a:cs typeface="Arial MT"/>
              </a:rPr>
              <a:t>specification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000" spc="110" dirty="0">
                <a:solidFill>
                  <a:srgbClr val="FF0000"/>
                </a:solidFill>
                <a:latin typeface="Arial MT"/>
                <a:cs typeface="Arial MT"/>
              </a:rPr>
              <a:t>what </a:t>
            </a:r>
            <a:r>
              <a:rPr sz="2000" spc="80" dirty="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sz="2000" spc="114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2000" spc="105" dirty="0">
                <a:solidFill>
                  <a:srgbClr val="FF0000"/>
                </a:solidFill>
                <a:latin typeface="Arial MT"/>
                <a:cs typeface="Arial MT"/>
              </a:rPr>
              <a:t>be determined,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and </a:t>
            </a:r>
            <a:r>
              <a:rPr sz="2000" spc="75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000" spc="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Arial MT"/>
                <a:cs typeface="Arial MT"/>
              </a:rPr>
              <a:t>figure</a:t>
            </a:r>
            <a:r>
              <a:rPr sz="20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10" dirty="0">
                <a:solidFill>
                  <a:srgbClr val="FF0000"/>
                </a:solidFill>
                <a:latin typeface="Arial MT"/>
                <a:cs typeface="Arial MT"/>
              </a:rPr>
              <a:t>showing</a:t>
            </a:r>
            <a:r>
              <a:rPr sz="2000" spc="-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85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20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05" dirty="0">
                <a:solidFill>
                  <a:srgbClr val="FF0000"/>
                </a:solidFill>
                <a:latin typeface="Arial MT"/>
                <a:cs typeface="Arial MT"/>
              </a:rPr>
              <a:t>quantities</a:t>
            </a:r>
            <a:r>
              <a:rPr sz="20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85" dirty="0">
                <a:solidFill>
                  <a:srgbClr val="FF0000"/>
                </a:solidFill>
                <a:latin typeface="Arial MT"/>
                <a:cs typeface="Arial MT"/>
              </a:rPr>
              <a:t>involved.</a:t>
            </a:r>
            <a:endParaRPr sz="2000">
              <a:latin typeface="Arial MT"/>
              <a:cs typeface="Arial MT"/>
            </a:endParaRPr>
          </a:p>
          <a:p>
            <a:pPr marL="166370" indent="-154305" algn="just">
              <a:lnSpc>
                <a:spcPct val="100000"/>
              </a:lnSpc>
              <a:spcBef>
                <a:spcPts val="725"/>
              </a:spcBef>
              <a:buChar char="•"/>
              <a:tabLst>
                <a:tab pos="167005" algn="l"/>
              </a:tabLst>
            </a:pPr>
            <a:r>
              <a:rPr sz="2000" spc="70" dirty="0">
                <a:solidFill>
                  <a:srgbClr val="BF9000"/>
                </a:solidFill>
                <a:latin typeface="Arial MT"/>
                <a:cs typeface="Arial MT"/>
              </a:rPr>
              <a:t>Free-Body</a:t>
            </a:r>
            <a:r>
              <a:rPr sz="2000" spc="-110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000" spc="90" dirty="0">
                <a:solidFill>
                  <a:srgbClr val="BF9000"/>
                </a:solidFill>
                <a:latin typeface="Arial MT"/>
                <a:cs typeface="Arial MT"/>
              </a:rPr>
              <a:t>Diagrams</a:t>
            </a:r>
            <a:endParaRPr sz="2000">
              <a:latin typeface="Arial MT"/>
              <a:cs typeface="Arial MT"/>
            </a:endParaRPr>
          </a:p>
          <a:p>
            <a:pPr marL="12700" marR="5080" algn="just">
              <a:lnSpc>
                <a:spcPts val="2160"/>
              </a:lnSpc>
              <a:spcBef>
                <a:spcPts val="1040"/>
              </a:spcBef>
            </a:pPr>
            <a:r>
              <a:rPr sz="2000" spc="85" dirty="0">
                <a:solidFill>
                  <a:srgbClr val="FF0000"/>
                </a:solidFill>
                <a:latin typeface="Arial MT"/>
                <a:cs typeface="Arial MT"/>
              </a:rPr>
              <a:t>Create </a:t>
            </a:r>
            <a:r>
              <a:rPr sz="2000" spc="90" dirty="0">
                <a:solidFill>
                  <a:srgbClr val="FF0000"/>
                </a:solidFill>
                <a:latin typeface="Arial MT"/>
                <a:cs typeface="Arial MT"/>
              </a:rPr>
              <a:t>separate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diagrams </a:t>
            </a:r>
            <a:r>
              <a:rPr sz="2000" spc="130" dirty="0">
                <a:solidFill>
                  <a:srgbClr val="FF0000"/>
                </a:solidFill>
                <a:latin typeface="Arial MT"/>
                <a:cs typeface="Arial MT"/>
              </a:rPr>
              <a:t>for </a:t>
            </a:r>
            <a:r>
              <a:rPr sz="2000" spc="95" dirty="0">
                <a:solidFill>
                  <a:srgbClr val="FF0000"/>
                </a:solidFill>
                <a:latin typeface="Arial MT"/>
                <a:cs typeface="Arial MT"/>
              </a:rPr>
              <a:t>each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000" spc="10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bodies </a:t>
            </a:r>
            <a:r>
              <a:rPr sz="2000" spc="85" dirty="0">
                <a:solidFill>
                  <a:srgbClr val="FF0000"/>
                </a:solidFill>
                <a:latin typeface="Arial MT"/>
                <a:cs typeface="Arial MT"/>
              </a:rPr>
              <a:t>involved </a:t>
            </a:r>
            <a:r>
              <a:rPr sz="2000" spc="130" dirty="0">
                <a:solidFill>
                  <a:srgbClr val="FF0000"/>
                </a:solidFill>
                <a:latin typeface="Arial MT"/>
                <a:cs typeface="Arial MT"/>
              </a:rPr>
              <a:t>with </a:t>
            </a:r>
            <a:r>
              <a:rPr sz="2000" spc="75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2000" spc="114" dirty="0">
                <a:solidFill>
                  <a:srgbClr val="FF0000"/>
                </a:solidFill>
                <a:latin typeface="Arial MT"/>
                <a:cs typeface="Arial MT"/>
              </a:rPr>
              <a:t>clear </a:t>
            </a:r>
            <a:r>
              <a:rPr sz="2000" spc="1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05" dirty="0">
                <a:solidFill>
                  <a:srgbClr val="FF0000"/>
                </a:solidFill>
                <a:latin typeface="Arial MT"/>
                <a:cs typeface="Arial MT"/>
              </a:rPr>
              <a:t>indication</a:t>
            </a:r>
            <a:r>
              <a:rPr sz="20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000" spc="1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85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20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Arial MT"/>
                <a:cs typeface="Arial MT"/>
              </a:rPr>
              <a:t>forces</a:t>
            </a:r>
            <a:r>
              <a:rPr sz="20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20" dirty="0">
                <a:solidFill>
                  <a:srgbClr val="FF0000"/>
                </a:solidFill>
                <a:latin typeface="Arial MT"/>
                <a:cs typeface="Arial MT"/>
              </a:rPr>
              <a:t>acting</a:t>
            </a:r>
            <a:r>
              <a:rPr sz="2000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95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20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95" dirty="0">
                <a:solidFill>
                  <a:srgbClr val="FF0000"/>
                </a:solidFill>
                <a:latin typeface="Arial MT"/>
                <a:cs typeface="Arial MT"/>
              </a:rPr>
              <a:t>each</a:t>
            </a:r>
            <a:r>
              <a:rPr sz="20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70" dirty="0">
                <a:solidFill>
                  <a:srgbClr val="FF0000"/>
                </a:solidFill>
                <a:latin typeface="Arial MT"/>
                <a:cs typeface="Arial MT"/>
              </a:rPr>
              <a:t>body.</a:t>
            </a:r>
            <a:endParaRPr sz="2000">
              <a:latin typeface="Arial MT"/>
              <a:cs typeface="Arial MT"/>
            </a:endParaRPr>
          </a:p>
          <a:p>
            <a:pPr marL="166370" indent="-154305" algn="just">
              <a:lnSpc>
                <a:spcPct val="100000"/>
              </a:lnSpc>
              <a:spcBef>
                <a:spcPts val="725"/>
              </a:spcBef>
              <a:buChar char="•"/>
              <a:tabLst>
                <a:tab pos="167005" algn="l"/>
              </a:tabLst>
            </a:pPr>
            <a:r>
              <a:rPr sz="2000" spc="90" dirty="0">
                <a:solidFill>
                  <a:srgbClr val="BF9000"/>
                </a:solidFill>
                <a:latin typeface="Arial MT"/>
                <a:cs typeface="Arial MT"/>
              </a:rPr>
              <a:t>Fundamental</a:t>
            </a:r>
            <a:r>
              <a:rPr sz="2000" spc="-95" dirty="0">
                <a:solidFill>
                  <a:srgbClr val="BF9000"/>
                </a:solidFill>
                <a:latin typeface="Arial MT"/>
                <a:cs typeface="Arial MT"/>
              </a:rPr>
              <a:t> </a:t>
            </a:r>
            <a:r>
              <a:rPr sz="2000" spc="105" dirty="0">
                <a:solidFill>
                  <a:srgbClr val="BF9000"/>
                </a:solidFill>
                <a:latin typeface="Arial MT"/>
                <a:cs typeface="Arial MT"/>
              </a:rPr>
              <a:t>Principles</a:t>
            </a:r>
            <a:endParaRPr sz="2000">
              <a:latin typeface="Arial MT"/>
              <a:cs typeface="Arial MT"/>
            </a:endParaRPr>
          </a:p>
          <a:p>
            <a:pPr marL="12700" marR="6350" algn="just">
              <a:lnSpc>
                <a:spcPts val="2160"/>
              </a:lnSpc>
              <a:spcBef>
                <a:spcPts val="1030"/>
              </a:spcBef>
            </a:pPr>
            <a:r>
              <a:rPr sz="2000" spc="5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000" spc="75" dirty="0">
                <a:solidFill>
                  <a:srgbClr val="FF0000"/>
                </a:solidFill>
                <a:latin typeface="Arial MT"/>
                <a:cs typeface="Arial MT"/>
              </a:rPr>
              <a:t>six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fundamental </a:t>
            </a:r>
            <a:r>
              <a:rPr sz="2000" spc="120" dirty="0">
                <a:solidFill>
                  <a:srgbClr val="FF0000"/>
                </a:solidFill>
                <a:latin typeface="Arial MT"/>
                <a:cs typeface="Arial MT"/>
              </a:rPr>
              <a:t>principles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are applied </a:t>
            </a:r>
            <a:r>
              <a:rPr sz="2000" spc="120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2000" spc="90" dirty="0">
                <a:solidFill>
                  <a:srgbClr val="FF0000"/>
                </a:solidFill>
                <a:latin typeface="Arial MT"/>
                <a:cs typeface="Arial MT"/>
              </a:rPr>
              <a:t>express </a:t>
            </a:r>
            <a:r>
              <a:rPr sz="2000" spc="10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000" spc="110" dirty="0">
                <a:solidFill>
                  <a:srgbClr val="FF0000"/>
                </a:solidFill>
                <a:latin typeface="Arial MT"/>
                <a:cs typeface="Arial MT"/>
              </a:rPr>
              <a:t>conditions </a:t>
            </a:r>
            <a:r>
              <a:rPr sz="2000" spc="95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20" dirty="0">
                <a:solidFill>
                  <a:srgbClr val="FF0000"/>
                </a:solidFill>
                <a:latin typeface="Arial MT"/>
                <a:cs typeface="Arial MT"/>
              </a:rPr>
              <a:t>rest</a:t>
            </a:r>
            <a:r>
              <a:rPr sz="20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50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20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05" dirty="0">
                <a:solidFill>
                  <a:srgbClr val="FF0000"/>
                </a:solidFill>
                <a:latin typeface="Arial MT"/>
                <a:cs typeface="Arial MT"/>
              </a:rPr>
              <a:t>motion</a:t>
            </a:r>
            <a:r>
              <a:rPr sz="20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000" spc="2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95" dirty="0">
                <a:solidFill>
                  <a:srgbClr val="FF0000"/>
                </a:solidFill>
                <a:latin typeface="Arial MT"/>
                <a:cs typeface="Arial MT"/>
              </a:rPr>
              <a:t>each</a:t>
            </a:r>
            <a:r>
              <a:rPr sz="20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65" dirty="0">
                <a:solidFill>
                  <a:srgbClr val="FF0000"/>
                </a:solidFill>
                <a:latin typeface="Arial MT"/>
                <a:cs typeface="Arial MT"/>
              </a:rPr>
              <a:t>body.</a:t>
            </a:r>
            <a:r>
              <a:rPr sz="20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5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rules</a:t>
            </a:r>
            <a:r>
              <a:rPr sz="2000" spc="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9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000" spc="2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90" dirty="0">
                <a:solidFill>
                  <a:srgbClr val="FF0000"/>
                </a:solidFill>
                <a:latin typeface="Arial MT"/>
                <a:cs typeface="Arial MT"/>
              </a:rPr>
              <a:t>algebra</a:t>
            </a:r>
            <a:r>
              <a:rPr sz="20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0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0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00" dirty="0">
                <a:solidFill>
                  <a:srgbClr val="FF0000"/>
                </a:solidFill>
                <a:latin typeface="Arial MT"/>
                <a:cs typeface="Arial MT"/>
              </a:rPr>
              <a:t>applied</a:t>
            </a:r>
            <a:r>
              <a:rPr sz="20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2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20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85" dirty="0">
                <a:solidFill>
                  <a:srgbClr val="FF0000"/>
                </a:solidFill>
                <a:latin typeface="Arial MT"/>
                <a:cs typeface="Arial MT"/>
              </a:rPr>
              <a:t>solve</a:t>
            </a:r>
            <a:r>
              <a:rPr sz="20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0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2000" spc="-5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95" dirty="0">
                <a:solidFill>
                  <a:srgbClr val="FF0000"/>
                </a:solidFill>
                <a:latin typeface="Arial MT"/>
                <a:cs typeface="Arial MT"/>
              </a:rPr>
              <a:t>equations</a:t>
            </a:r>
            <a:r>
              <a:rPr sz="20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3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20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0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114" dirty="0">
                <a:solidFill>
                  <a:srgbClr val="FF0000"/>
                </a:solidFill>
                <a:latin typeface="Arial MT"/>
                <a:cs typeface="Arial MT"/>
              </a:rPr>
              <a:t>unknown</a:t>
            </a:r>
            <a:r>
              <a:rPr sz="20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90" dirty="0">
                <a:solidFill>
                  <a:srgbClr val="FF0000"/>
                </a:solidFill>
                <a:latin typeface="Arial MT"/>
                <a:cs typeface="Arial MT"/>
              </a:rPr>
              <a:t>quantities.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1483</Words>
  <Application>Microsoft Office PowerPoint</Application>
  <PresentationFormat>Custom</PresentationFormat>
  <Paragraphs>189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 MT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MEC135:BASICS OF MECHANICAL ENGINEERING</vt:lpstr>
      <vt:lpstr>WHAT IS MECHANICS?</vt:lpstr>
      <vt:lpstr>Mechanics</vt:lpstr>
      <vt:lpstr>Rigid Body Mechanics</vt:lpstr>
      <vt:lpstr>Force</vt:lpstr>
      <vt:lpstr>Particle &amp; Rigid body</vt:lpstr>
      <vt:lpstr>Parallelogram Law for the Addition of  Forces</vt:lpstr>
      <vt:lpstr>Principle of Transmissibility</vt:lpstr>
      <vt:lpstr>Method of Problem Solution</vt:lpstr>
      <vt:lpstr>Statics of Particles</vt:lpstr>
      <vt:lpstr>Statics of Particles</vt:lpstr>
      <vt:lpstr>Forces in a plane</vt:lpstr>
      <vt:lpstr>Forces</vt:lpstr>
      <vt:lpstr>System of forces</vt:lpstr>
      <vt:lpstr>System of forces</vt:lpstr>
      <vt:lpstr>System of forces</vt:lpstr>
      <vt:lpstr>Coplanar concurrent forces </vt:lpstr>
      <vt:lpstr>Scalar &amp; Vector</vt:lpstr>
      <vt:lpstr>Vector classification</vt:lpstr>
      <vt:lpstr>Addition of Vectors</vt:lpstr>
      <vt:lpstr>Addition of Vectors</vt:lpstr>
      <vt:lpstr>Addition of Vectors</vt:lpstr>
      <vt:lpstr>Addition of Vectors</vt:lpstr>
      <vt:lpstr>Resultant of Several Concurrent  Forces</vt:lpstr>
      <vt:lpstr>Rectangular Components of a Force: Unit Vectors</vt:lpstr>
      <vt:lpstr>Rectangular Components of a Force: Unit Vectors</vt:lpstr>
      <vt:lpstr>Addition of Forces by Summing  Components</vt:lpstr>
      <vt:lpstr>PowerPoint Presentation</vt:lpstr>
      <vt:lpstr>Magnitude and Direction of  RESULTANT</vt:lpstr>
      <vt:lpstr>Lami’s Theorem</vt:lpstr>
      <vt:lpstr>Moment of a Force About a Point</vt:lpstr>
      <vt:lpstr>Moment</vt:lpstr>
      <vt:lpstr>Moment in Two Dimensional  System</vt:lpstr>
      <vt:lpstr>Varignon’s Theorem</vt:lpstr>
      <vt:lpstr>Couple</vt:lpstr>
      <vt:lpstr>PowerPoint Presentation</vt:lpstr>
      <vt:lpstr>F1d1  F2d2</vt:lpstr>
      <vt:lpstr>MOMENT Vector OF A COUPLE</vt:lpstr>
      <vt:lpstr>Rigid Body Equilibrium</vt:lpstr>
      <vt:lpstr>TUTORIAL  SHEET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Module 1-Mechanics-Introduction</dc:title>
  <dc:creator>Attitude</dc:creator>
  <cp:lastModifiedBy>miky D</cp:lastModifiedBy>
  <cp:revision>2</cp:revision>
  <dcterms:created xsi:type="dcterms:W3CDTF">2022-10-27T07:55:10Z</dcterms:created>
  <dcterms:modified xsi:type="dcterms:W3CDTF">2022-10-27T09:36:10Z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2021-09-04T00:00:00Z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2022-10-27T00:00:00Z</vt:filetime>
  </property>
</Properties>
</file>